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1"/>
  </p:notesMasterIdLst>
  <p:sldIdLst>
    <p:sldId id="449" r:id="rId2"/>
    <p:sldId id="539" r:id="rId3"/>
    <p:sldId id="450" r:id="rId4"/>
    <p:sldId id="467" r:id="rId5"/>
    <p:sldId id="468" r:id="rId6"/>
    <p:sldId id="469" r:id="rId7"/>
    <p:sldId id="470" r:id="rId8"/>
    <p:sldId id="560" r:id="rId9"/>
    <p:sldId id="493" r:id="rId10"/>
    <p:sldId id="494" r:id="rId11"/>
    <p:sldId id="495" r:id="rId12"/>
    <p:sldId id="496" r:id="rId13"/>
    <p:sldId id="498" r:id="rId14"/>
    <p:sldId id="561" r:id="rId15"/>
    <p:sldId id="506" r:id="rId16"/>
    <p:sldId id="507" r:id="rId17"/>
    <p:sldId id="508" r:id="rId18"/>
    <p:sldId id="509" r:id="rId19"/>
    <p:sldId id="510" r:id="rId20"/>
    <p:sldId id="517" r:id="rId21"/>
    <p:sldId id="540" r:id="rId22"/>
    <p:sldId id="541" r:id="rId23"/>
    <p:sldId id="542" r:id="rId24"/>
    <p:sldId id="543" r:id="rId25"/>
    <p:sldId id="544" r:id="rId26"/>
    <p:sldId id="545" r:id="rId27"/>
    <p:sldId id="546" r:id="rId28"/>
    <p:sldId id="547" r:id="rId29"/>
    <p:sldId id="548" r:id="rId30"/>
    <p:sldId id="549" r:id="rId31"/>
    <p:sldId id="562" r:id="rId32"/>
    <p:sldId id="551" r:id="rId33"/>
    <p:sldId id="552" r:id="rId34"/>
    <p:sldId id="553" r:id="rId35"/>
    <p:sldId id="554" r:id="rId36"/>
    <p:sldId id="555" r:id="rId37"/>
    <p:sldId id="556" r:id="rId38"/>
    <p:sldId id="557" r:id="rId39"/>
    <p:sldId id="558" r:id="rId40"/>
    <p:sldId id="559" r:id="rId41"/>
    <p:sldId id="563" r:id="rId42"/>
    <p:sldId id="518" r:id="rId43"/>
    <p:sldId id="519" r:id="rId44"/>
    <p:sldId id="520" r:id="rId45"/>
    <p:sldId id="521" r:id="rId46"/>
    <p:sldId id="522" r:id="rId47"/>
    <p:sldId id="523" r:id="rId48"/>
    <p:sldId id="530" r:id="rId49"/>
    <p:sldId id="531" r:id="rId5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4" autoAdjust="0"/>
    <p:restoredTop sz="90440" autoAdjust="0"/>
  </p:normalViewPr>
  <p:slideViewPr>
    <p:cSldViewPr snapToGrid="0">
      <p:cViewPr varScale="1">
        <p:scale>
          <a:sx n="97" d="100"/>
          <a:sy n="97" d="100"/>
        </p:scale>
        <p:origin x="10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05629C-3F4D-4088-AD9F-DABCF12262B0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713CF-FC12-430E-99FA-1FA7BB073E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672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在图像处理中，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Gabor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函数是一个用于边缘提取的线性滤波器。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Gabor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滤波器的频率和方向表达同人类视觉系统类似。研究发现，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Gabor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滤波器十分适合纹理表达和分离。在空间域中，一个二维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Gabor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滤波器是一个由正弦平面波调制的高斯核函数。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713CF-FC12-430E-99FA-1FA7BB073E1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920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713CF-FC12-430E-99FA-1FA7BB073E1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120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400300"/>
            <a:ext cx="7779124" cy="10318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tx2"/>
          </a:solidFill>
          <a:ln w="9525">
            <a:solidFill>
              <a:srgbClr val="0070C0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C0504D"/>
              </a:buClr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01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 algn="l">
              <a:defRPr sz="4000"/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7014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charset="0"/>
              <a:buNone/>
              <a:defRPr sz="2200"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2" t="3708" r="20626" b="6469"/>
          <a:stretch/>
        </p:blipFill>
        <p:spPr>
          <a:xfrm>
            <a:off x="8010987" y="8620"/>
            <a:ext cx="1121558" cy="108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46446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5DA01F3-44F6-4933-9B0B-C3B9CBA7D5E2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602112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5DA01F3-44F6-4933-9B0B-C3B9CBA7D5E2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85427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5DA01F3-44F6-4933-9B0B-C3B9CBA7D5E2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7062156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60039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60039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5DA01F3-44F6-4933-9B0B-C3B9CBA7D5E2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05666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、文本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6762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66738" y="1341438"/>
            <a:ext cx="3924300" cy="4967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341438"/>
            <a:ext cx="3924300" cy="4967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5DA01F3-44F6-4933-9B0B-C3B9CBA7D5E2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52397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_空白"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 algn="ctr">
              <a:defRPr sz="4000"/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7014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66800" y="3429000"/>
            <a:ext cx="7010400" cy="1600200"/>
          </a:xfrm>
        </p:spPr>
        <p:txBody>
          <a:bodyPr/>
          <a:lstStyle>
            <a:lvl1pPr marL="0" indent="0" algn="ctr">
              <a:buFont typeface="Wingdings" charset="0"/>
              <a:buNone/>
              <a:defRPr sz="2200"/>
            </a:lvl1pPr>
          </a:lstStyle>
          <a:p>
            <a:pPr lv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9408218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标题幻灯片_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 algn="ctr">
              <a:defRPr sz="4000"/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7014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66800" y="3429000"/>
            <a:ext cx="7010400" cy="1600200"/>
          </a:xfrm>
        </p:spPr>
        <p:txBody>
          <a:bodyPr/>
          <a:lstStyle>
            <a:lvl1pPr marL="0" indent="0" algn="ctr">
              <a:buFont typeface="Wingdings" charset="0"/>
              <a:buNone/>
              <a:defRPr sz="2200"/>
            </a:lvl1pPr>
          </a:lstStyle>
          <a:p>
            <a:pPr lv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1434787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5DA01F3-44F6-4933-9B0B-C3B9CBA7D5E2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200">
                <a:latin typeface="Verdana" charset="0"/>
                <a:ea typeface="宋体" charset="0"/>
                <a:cs typeface="宋体" charset="0"/>
              </a:defRPr>
            </a:lvl1pPr>
          </a:lstStyle>
          <a:p>
            <a:fld id="{261E1FCB-FBAC-4BC2-B096-0B325C4C07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46638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5DA01F3-44F6-4933-9B0B-C3B9CBA7D5E2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57283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341438"/>
            <a:ext cx="3924300" cy="4967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341438"/>
            <a:ext cx="3924300" cy="4967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5DA01F3-44F6-4933-9B0B-C3B9CBA7D5E2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306541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5DA01F3-44F6-4933-9B0B-C3B9CBA7D5E2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989443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5DA01F3-44F6-4933-9B0B-C3B9CBA7D5E2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200">
                <a:latin typeface="Verdana" charset="0"/>
                <a:ea typeface="宋体" charset="0"/>
                <a:cs typeface="宋体" charset="0"/>
              </a:defRPr>
            </a:lvl1pPr>
          </a:lstStyle>
          <a:p>
            <a:fld id="{261E1FCB-FBAC-4BC2-B096-0B325C4C07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69013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5DA01F3-44F6-4933-9B0B-C3B9CBA7D5E2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200">
                <a:latin typeface="Verdana" charset="0"/>
                <a:ea typeface="宋体" charset="0"/>
                <a:cs typeface="宋体" charset="0"/>
              </a:defRPr>
            </a:lvl1pPr>
          </a:lstStyle>
          <a:p>
            <a:fld id="{261E1FCB-FBAC-4BC2-B096-0B325C4C07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005745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4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7004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341438"/>
            <a:ext cx="8001000" cy="4967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lvl="1"/>
            <a:r>
              <a:rPr lang="zh-CN" altLang="en-US" dirty="0"/>
              <a:t>第二级</a:t>
            </a:r>
            <a:endParaRPr lang="en-US" altLang="zh-CN" dirty="0"/>
          </a:p>
          <a:p>
            <a:pPr lvl="2"/>
            <a:r>
              <a:rPr lang="zh-CN" altLang="en-US" dirty="0"/>
              <a:t>第三级</a:t>
            </a:r>
            <a:endParaRPr lang="en-US" altLang="zh-CN" dirty="0"/>
          </a:p>
          <a:p>
            <a:pPr lvl="3"/>
            <a:r>
              <a:rPr lang="zh-CN" altLang="en-US" dirty="0"/>
              <a:t>第四级</a:t>
            </a:r>
            <a:endParaRPr lang="en-US" altLang="zh-CN" dirty="0"/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11188" y="1125538"/>
            <a:ext cx="7958137" cy="109537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tx2"/>
          </a:solidFill>
          <a:ln w="9525">
            <a:solidFill>
              <a:srgbClr val="0070C0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C0504D"/>
              </a:buClr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00422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19812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FontTx/>
              <a:buNone/>
              <a:defRPr sz="1200">
                <a:latin typeface="Verdana" charset="0"/>
                <a:ea typeface="宋体" charset="0"/>
                <a:cs typeface="宋体" charset="0"/>
              </a:defRPr>
            </a:lvl1pPr>
          </a:lstStyle>
          <a:p>
            <a:fld id="{15DA01F3-44F6-4933-9B0B-C3B9CBA7D5E2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700423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191375" y="6624638"/>
            <a:ext cx="1952625" cy="23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200">
                <a:latin typeface="Verdana" charset="0"/>
                <a:ea typeface="宋体" charset="0"/>
                <a:cs typeface="宋体" charset="0"/>
              </a:defRPr>
            </a:lvl1pPr>
          </a:lstStyle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2" t="3708" r="20626" b="6469"/>
          <a:stretch/>
        </p:blipFill>
        <p:spPr>
          <a:xfrm>
            <a:off x="8132015" y="8623"/>
            <a:ext cx="1008547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74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Times New Roman" charset="0"/>
          <a:ea typeface="黑体" charset="0"/>
          <a:cs typeface="黑体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Times New Roman" charset="0"/>
          <a:ea typeface="黑体" charset="0"/>
          <a:cs typeface="黑体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Times New Roman" charset="0"/>
          <a:ea typeface="黑体" charset="0"/>
          <a:cs typeface="黑体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Times New Roman" charset="0"/>
          <a:ea typeface="黑体" charset="0"/>
          <a:cs typeface="黑体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imes New Roman" charset="0"/>
          <a:ea typeface="黑体" charset="0"/>
          <a:cs typeface="黑体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imes New Roman" charset="0"/>
          <a:ea typeface="黑体" charset="0"/>
          <a:cs typeface="黑体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imes New Roman" charset="0"/>
          <a:ea typeface="黑体" charset="0"/>
          <a:cs typeface="黑体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imes New Roman" charset="0"/>
          <a:ea typeface="黑体" charset="0"/>
          <a:cs typeface="黑体" charset="0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charset="0"/>
        <a:buChar char="o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charset="0"/>
        <a:buChar char="n"/>
        <a:defRPr kumimoji="1" sz="2000">
          <a:solidFill>
            <a:schemeClr val="tx1"/>
          </a:solidFill>
          <a:latin typeface="+mn-lt"/>
          <a:ea typeface="+mn-ea"/>
          <a:cs typeface="+mn-cs"/>
        </a:defRPr>
      </a:lvl2pPr>
      <a:lvl3pPr marL="1304925" indent="-395288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ü"/>
        <a:defRPr kumimoji="1">
          <a:solidFill>
            <a:schemeClr val="tx1"/>
          </a:solidFill>
          <a:latin typeface="+mn-lt"/>
          <a:ea typeface="+mn-ea"/>
          <a:cs typeface="+mn-cs"/>
        </a:defRPr>
      </a:lvl3pPr>
      <a:lvl4pPr marL="1693863" indent="-3873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Ø"/>
        <a:defRPr kumimoji="1" sz="1600">
          <a:solidFill>
            <a:schemeClr val="tx1"/>
          </a:solidFill>
          <a:latin typeface="+mn-lt"/>
          <a:ea typeface="+mn-ea"/>
          <a:cs typeface="+mn-cs"/>
        </a:defRPr>
      </a:lvl4pPr>
      <a:lvl5pPr marL="2093913" indent="-398463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l"/>
        <a:defRPr kumimoji="1" sz="1600">
          <a:solidFill>
            <a:schemeClr val="tx1"/>
          </a:solidFill>
          <a:latin typeface="+mn-lt"/>
          <a:ea typeface="+mn-ea"/>
          <a:cs typeface="+mn-cs"/>
        </a:defRPr>
      </a:lvl5pPr>
      <a:lvl6pPr marL="2551113" indent="-3984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3008313" indent="-3984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65513" indent="-3984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922713" indent="-3984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45.png"/><Relationship Id="rId7" Type="http://schemas.openxmlformats.org/officeDocument/2006/relationships/image" Target="../media/image214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217.png"/><Relationship Id="rId4" Type="http://schemas.openxmlformats.org/officeDocument/2006/relationships/image" Target="../media/image46.png"/><Relationship Id="rId9" Type="http://schemas.openxmlformats.org/officeDocument/2006/relationships/image" Target="../media/image2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jpg"/><Relationship Id="rId4" Type="http://schemas.openxmlformats.org/officeDocument/2006/relationships/image" Target="../media/image70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8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jpeg"/><Relationship Id="rId5" Type="http://schemas.openxmlformats.org/officeDocument/2006/relationships/image" Target="../media/image76.jpeg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6.jpeg"/><Relationship Id="rId7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5" Type="http://schemas.openxmlformats.org/officeDocument/2006/relationships/image" Target="../media/image720.png"/><Relationship Id="rId4" Type="http://schemas.openxmlformats.org/officeDocument/2006/relationships/image" Target="../media/image78.jpeg"/><Relationship Id="rId9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第九章：图像特征表达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958" y="16426"/>
            <a:ext cx="7194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中国科学技术大学六系研究生课程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《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数字图像分析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》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066800" y="3030278"/>
            <a:ext cx="7010400" cy="3314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Font typeface="Wingdings" charset="0"/>
              <a:buNone/>
              <a:defRPr kumimoji="1"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fontAlgn="base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fontAlgn="base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fontAlgn="base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fontAlgn="base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Font typeface="Wingdings" panose="05000000000000000000" pitchFamily="2" charset="2"/>
              <a:buChar char="l"/>
              <a:defRPr kumimoji="1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51113" indent="-3984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8313" indent="-3984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5513" indent="-3984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22713" indent="-3984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zh-CN" altLang="en-US" sz="2800" kern="0" dirty="0">
                <a:solidFill>
                  <a:srgbClr val="000000"/>
                </a:solidFill>
              </a:rPr>
              <a:t>中国科学技术大学</a:t>
            </a:r>
          </a:p>
          <a:p>
            <a:pPr algn="ctr" eaLnBrk="1" hangingPunct="1">
              <a:defRPr/>
            </a:pPr>
            <a:r>
              <a:rPr lang="zh-CN" altLang="en-US" sz="2800" kern="0" dirty="0">
                <a:solidFill>
                  <a:srgbClr val="000000"/>
                </a:solidFill>
              </a:rPr>
              <a:t>电子工程与信息科学系</a:t>
            </a:r>
            <a:endParaRPr lang="en-US" altLang="zh-CN" sz="2800" kern="0" dirty="0">
              <a:solidFill>
                <a:srgbClr val="000000"/>
              </a:solidFill>
            </a:endParaRPr>
          </a:p>
          <a:p>
            <a:pPr eaLnBrk="1" hangingPunct="1">
              <a:defRPr/>
            </a:pPr>
            <a:endParaRPr lang="en-US" altLang="zh-CN" kern="0" dirty="0">
              <a:solidFill>
                <a:srgbClr val="000000"/>
              </a:solidFill>
            </a:endParaRPr>
          </a:p>
          <a:p>
            <a:pPr eaLnBrk="1" hangingPunct="1">
              <a:defRPr/>
            </a:pPr>
            <a:r>
              <a:rPr lang="zh-CN" altLang="en-US" kern="0" dirty="0">
                <a:solidFill>
                  <a:srgbClr val="000000"/>
                </a:solidFill>
              </a:rPr>
              <a:t>            </a:t>
            </a:r>
            <a:endParaRPr lang="en-US" altLang="zh-CN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830059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8E04C9-19FC-4AD9-9B3D-D70BC8C5C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Name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73F325-BD46-41C7-BAB8-60CE33806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语言学研究表明：不同语言中 </a:t>
            </a:r>
            <a:r>
              <a:rPr lang="en-US" altLang="zh-CN" dirty="0"/>
              <a:t>Color Name </a:t>
            </a:r>
            <a:r>
              <a:rPr lang="zh-CN" altLang="en-US" dirty="0"/>
              <a:t>的发展都遵循一种相似的模式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英语中包含 </a:t>
            </a:r>
            <a:r>
              <a:rPr lang="en-US" altLang="zh-CN" dirty="0"/>
              <a:t>11 </a:t>
            </a:r>
            <a:r>
              <a:rPr lang="zh-CN" altLang="en-US" dirty="0"/>
              <a:t>种基本颜色术语</a:t>
            </a:r>
            <a:endParaRPr lang="en-US" altLang="zh-CN" dirty="0"/>
          </a:p>
          <a:p>
            <a:pPr lvl="1"/>
            <a:r>
              <a:rPr lang="en-US" altLang="zh-CN" dirty="0"/>
              <a:t>black, blue, brown, grey, green, orange, pink, purple, red, white, and yellow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B7E02A-AC18-4D23-A589-416EB4A1A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65" y="2295314"/>
            <a:ext cx="7140020" cy="275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1115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3635A8-F38B-417D-9FDB-DD7371A94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Computational Color Naming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711E0-AA50-4456-ADD8-8355FBA9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8" y="1341438"/>
            <a:ext cx="8008937" cy="4967287"/>
          </a:xfrm>
        </p:spPr>
        <p:txBody>
          <a:bodyPr/>
          <a:lstStyle/>
          <a:p>
            <a:r>
              <a:rPr lang="zh-CN" altLang="en-US" dirty="0"/>
              <a:t>学习如何将像素值映射为</a:t>
            </a:r>
            <a:r>
              <a:rPr lang="en-US" altLang="zh-CN" dirty="0"/>
              <a:t>color name</a:t>
            </a:r>
            <a:r>
              <a:rPr lang="zh-CN" altLang="en-US" dirty="0"/>
              <a:t>标签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EFB69C-55AD-4F06-9D86-A9CB330DA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1815985"/>
            <a:ext cx="7489825" cy="204509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D188C66-92F5-4E18-BCFF-77EB30B62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518" y="4156574"/>
            <a:ext cx="3098777" cy="2626698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2573BD80-3AD2-4FD8-B8AA-2FAD2F76896E}"/>
              </a:ext>
            </a:extLst>
          </p:cNvPr>
          <p:cNvSpPr txBox="1">
            <a:spLocks/>
          </p:cNvSpPr>
          <p:nvPr/>
        </p:nvSpPr>
        <p:spPr bwMode="auto">
          <a:xfrm>
            <a:off x="566738" y="4026314"/>
            <a:ext cx="4999562" cy="2045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charset="0"/>
              <a:buChar char="o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08050" indent="-436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04925" indent="-3952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93863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93913" indent="-398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l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51113" indent="-398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8313" indent="-398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5513" indent="-398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22713" indent="-398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kern="0" dirty="0"/>
              <a:t>问题：大量图片中物体的颜色并未明确标注，是否可以自动对这些图片用</a:t>
            </a:r>
            <a:r>
              <a:rPr lang="en-US" altLang="zh-CN" kern="0" dirty="0"/>
              <a:t> color name </a:t>
            </a:r>
            <a:r>
              <a:rPr lang="zh-CN" altLang="en-US" kern="0" dirty="0"/>
              <a:t>进行标注？</a:t>
            </a:r>
            <a:endParaRPr lang="en-US" altLang="zh-CN" kern="0" dirty="0"/>
          </a:p>
          <a:p>
            <a:pPr lvl="1"/>
            <a:endParaRPr lang="en-US" altLang="zh-CN" kern="0" dirty="0"/>
          </a:p>
          <a:p>
            <a:pPr lvl="1"/>
            <a:r>
              <a:rPr lang="en-US" altLang="zh-CN" kern="0" dirty="0"/>
              <a:t>Find me all yellow cars</a:t>
            </a:r>
            <a:r>
              <a:rPr lang="zh-CN" altLang="en-US" kern="0" dirty="0"/>
              <a:t>？</a:t>
            </a:r>
            <a:endParaRPr lang="en-US" altLang="zh-CN" kern="0" dirty="0"/>
          </a:p>
        </p:txBody>
      </p:sp>
    </p:spTree>
    <p:extLst>
      <p:ext uri="{BB962C8B-B14F-4D97-AF65-F5344CB8AC3E}">
        <p14:creationId xmlns:p14="http://schemas.microsoft.com/office/powerpoint/2010/main" val="152658838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D67E49-A2C7-4EA3-B820-318A9B5C6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Names</a:t>
            </a:r>
            <a:r>
              <a:rPr lang="zh-CN" altLang="en-US" dirty="0"/>
              <a:t>学习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684C57-9B05-4342-AAE8-ADD71FD45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使用搜索引擎收集一组弱标记图片</a:t>
            </a:r>
            <a:r>
              <a:rPr lang="en-US" altLang="zh-CN" dirty="0"/>
              <a:t>(weakly labeled)</a:t>
            </a:r>
          </a:p>
          <a:p>
            <a:r>
              <a:rPr lang="zh-CN" altLang="en-US" dirty="0"/>
              <a:t>利用话题模型 </a:t>
            </a:r>
            <a:r>
              <a:rPr lang="en-US" altLang="zh-CN" dirty="0"/>
              <a:t>(topic model, </a:t>
            </a:r>
            <a:r>
              <a:rPr lang="en-US" altLang="zh-CN" dirty="0" err="1"/>
              <a:t>pLSA</a:t>
            </a:r>
            <a:r>
              <a:rPr lang="en-US" altLang="zh-CN" dirty="0"/>
              <a:t>) </a:t>
            </a:r>
            <a:r>
              <a:rPr lang="zh-CN" altLang="en-US" dirty="0"/>
              <a:t>学习图像的</a:t>
            </a:r>
            <a:r>
              <a:rPr lang="en-US" altLang="zh-CN" dirty="0"/>
              <a:t>color name</a:t>
            </a:r>
            <a:r>
              <a:rPr lang="zh-CN" altLang="en-US" dirty="0"/>
              <a:t>特征表达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BDB64AA-0037-467B-807C-DCA890546E39}"/>
              </a:ext>
            </a:extLst>
          </p:cNvPr>
          <p:cNvGrpSpPr/>
          <p:nvPr/>
        </p:nvGrpSpPr>
        <p:grpSpPr>
          <a:xfrm>
            <a:off x="1169470" y="2721086"/>
            <a:ext cx="6675120" cy="3458333"/>
            <a:chOff x="574675" y="1750844"/>
            <a:chExt cx="7993063" cy="451352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519A407-0BCE-4A74-8A0A-624C3DAC4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4675" y="1750844"/>
              <a:ext cx="7993063" cy="4464328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F3F075D-0C45-4F58-A517-59448CD43F4A}"/>
                </a:ext>
              </a:extLst>
            </p:cNvPr>
            <p:cNvSpPr/>
            <p:nvPr/>
          </p:nvSpPr>
          <p:spPr>
            <a:xfrm>
              <a:off x="2576015" y="5838494"/>
              <a:ext cx="4541219" cy="4258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/>
                <a:t>使用 </a:t>
              </a:r>
              <a:r>
                <a:rPr lang="en-US" altLang="zh-CN" dirty="0"/>
                <a:t>Google</a:t>
              </a:r>
              <a:r>
                <a:rPr lang="zh-CN" altLang="en-US" dirty="0"/>
                <a:t>图片 检索出的图片</a:t>
              </a:r>
            </a:p>
          </p:txBody>
        </p:sp>
      </p:grpSp>
      <p:sp>
        <p:nvSpPr>
          <p:cNvPr id="4" name="矩形 3"/>
          <p:cNvSpPr/>
          <p:nvPr/>
        </p:nvSpPr>
        <p:spPr>
          <a:xfrm>
            <a:off x="165703" y="6357834"/>
            <a:ext cx="88964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sq-AL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Van De Weijer J, Schmid C, Verbeek J. Learning color names from real-world images[C]//2007 IEEE Conference on Computer Vision and Pattern Recognition. IEEE, 2007: 1-8.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2083403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0D962D-DA0C-4400-8701-1D88114C5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Names</a:t>
            </a:r>
            <a:r>
              <a:rPr lang="zh-CN" altLang="en-US" dirty="0"/>
              <a:t>学习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30DC86D4-6B69-4A05-BDF2-8472B142F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422" y="1458228"/>
            <a:ext cx="7255044" cy="471882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1D5089A-8EEB-4B06-9CD9-F60E3819365F}"/>
              </a:ext>
            </a:extLst>
          </p:cNvPr>
          <p:cNvSpPr/>
          <p:nvPr/>
        </p:nvSpPr>
        <p:spPr>
          <a:xfrm>
            <a:off x="6232700" y="4514539"/>
            <a:ext cx="1969352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主要区别在于</a:t>
            </a:r>
            <a:endParaRPr lang="en-US" altLang="zh-CN" dirty="0"/>
          </a:p>
          <a:p>
            <a:pPr algn="ctr"/>
            <a:r>
              <a:rPr lang="zh-CN" altLang="en-US" dirty="0"/>
              <a:t>彩色部分的描述</a:t>
            </a:r>
          </a:p>
        </p:txBody>
      </p:sp>
      <p:sp>
        <p:nvSpPr>
          <p:cNvPr id="5" name="矩形 4"/>
          <p:cNvSpPr/>
          <p:nvPr/>
        </p:nvSpPr>
        <p:spPr>
          <a:xfrm>
            <a:off x="165703" y="6357834"/>
            <a:ext cx="88964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sq-AL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Van De Weijer J, Schmid C, Verbeek J. Learning color names from real-world images[C]//2007 IEEE Conference on Computer Vision and Pattern Recognition. IEEE, 2007: 1-8.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1190524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29F61B-CD15-4819-BF3A-389BB2E4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图像特征表达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243054-CC0A-4ADC-AB85-C803659B4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基于全局特征的图像表达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Histogram</a:t>
            </a:r>
          </a:p>
          <a:p>
            <a:pPr lvl="1"/>
            <a:r>
              <a:rPr lang="en-US" altLang="zh-CN" dirty="0"/>
              <a:t>Color Name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GIST</a:t>
            </a:r>
            <a:endParaRPr lang="zh-CN" altLang="en-US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基于局部特征的图像表达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498903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D3B61C-D2B7-4946-8054-73082CF23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GIST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496ED86-2690-4AB2-AC94-B676067B7A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000" kern="1200" dirty="0"/>
                  <a:t>在图像处理中，</a:t>
                </a:r>
                <a:r>
                  <a:rPr lang="en-US" altLang="zh-CN" sz="2000" kern="1200" dirty="0"/>
                  <a:t>Gabor</a:t>
                </a:r>
                <a:r>
                  <a:rPr lang="zh-CN" altLang="en-US" sz="2000" kern="1200" dirty="0"/>
                  <a:t>函数是一个用于边缘提取的线性滤波器</a:t>
                </a:r>
                <a:endParaRPr lang="en-US" altLang="zh-CN" sz="2000" kern="1200" dirty="0"/>
              </a:p>
              <a:p>
                <a:r>
                  <a:rPr lang="zh-CN" altLang="en-US" sz="2000" dirty="0"/>
                  <a:t>二维 </a:t>
                </a:r>
                <a:r>
                  <a:rPr lang="en-US" altLang="zh-CN" sz="2000" dirty="0"/>
                  <a:t>Gabor </a:t>
                </a:r>
                <a:r>
                  <a:rPr lang="zh-CN" altLang="en-US" sz="2000" dirty="0"/>
                  <a:t>滤波器：</a:t>
                </a:r>
                <a:r>
                  <a:rPr lang="zh-CN" altLang="en-US" sz="2000" kern="1200" dirty="0">
                    <a:solidFill>
                      <a:srgbClr val="C00000"/>
                    </a:solidFill>
                  </a:rPr>
                  <a:t>正弦平面波</a:t>
                </a:r>
                <a:r>
                  <a:rPr lang="zh-CN" altLang="en-US" sz="2000" kern="1200" dirty="0"/>
                  <a:t>调制的高斯核函数</a:t>
                </a:r>
                <a:endParaRPr lang="en-US" altLang="zh-CN" sz="2000" kern="1200" dirty="0"/>
              </a:p>
              <a:p>
                <a:pPr lvl="1"/>
                <a:r>
                  <a:rPr lang="zh-CN" altLang="en-US" sz="1800" dirty="0"/>
                  <a:t>加窗短时 </a:t>
                </a:r>
                <a:r>
                  <a:rPr lang="en-US" altLang="zh-CN" sz="1800" dirty="0"/>
                  <a:t>Fourier </a:t>
                </a:r>
                <a:r>
                  <a:rPr lang="zh-CN" altLang="en-US" sz="1800" dirty="0"/>
                  <a:t>变换</a:t>
                </a:r>
                <a:endParaRPr lang="en-US" altLang="zh-CN" sz="1800" dirty="0"/>
              </a:p>
              <a:p>
                <a:endParaRPr lang="en-US" altLang="zh-CN" sz="2000" dirty="0"/>
              </a:p>
              <a:p>
                <a:endParaRPr lang="en-US" altLang="zh-CN" sz="2000" dirty="0"/>
              </a:p>
              <a:p>
                <a:endParaRPr lang="en-US" altLang="zh-CN" sz="20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600" dirty="0"/>
                  <a:t> 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600" dirty="0"/>
                  <a:t> 分别表示空间中水平和垂直方向的频率</a:t>
                </a:r>
                <a:endParaRPr lang="en-US" altLang="zh-CN" sz="1600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sz="1600" dirty="0"/>
                  <a:t> </a:t>
                </a:r>
                <a:r>
                  <a:rPr lang="zh-CN" altLang="en-US" sz="1600" dirty="0"/>
                  <a:t>是正弦函数的相位</a:t>
                </a:r>
                <a:endParaRPr lang="en-US" altLang="zh-CN" sz="16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600" dirty="0"/>
                  <a:t> 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1600" dirty="0"/>
                  <a:t> </a:t>
                </a:r>
                <a:r>
                  <a:rPr lang="zh-CN" altLang="en-US" sz="1600" dirty="0"/>
                  <a:t>分别表示高斯函数的中心</a:t>
                </a:r>
                <a:endParaRPr lang="en-US" altLang="zh-CN" sz="1600" dirty="0"/>
              </a:p>
              <a:p>
                <a:pPr lvl="1"/>
                <a:r>
                  <a:rPr lang="en-US" altLang="zh-CN" kern="1200" dirty="0"/>
                  <a:t>Gabor</a:t>
                </a:r>
                <a:r>
                  <a:rPr lang="zh-CN" altLang="en-US" kern="1200" dirty="0"/>
                  <a:t>滤波器的</a:t>
                </a:r>
                <a:r>
                  <a:rPr lang="zh-CN" altLang="en-US" kern="1200" dirty="0">
                    <a:solidFill>
                      <a:srgbClr val="C00000"/>
                    </a:solidFill>
                  </a:rPr>
                  <a:t>频率和方向表达</a:t>
                </a:r>
                <a:r>
                  <a:rPr lang="zh-CN" altLang="en-US" kern="1200" dirty="0"/>
                  <a:t>同人类视觉系统类似</a:t>
                </a:r>
                <a:endParaRPr lang="en-US" altLang="zh-CN" kern="1200" dirty="0"/>
              </a:p>
              <a:p>
                <a:pPr lvl="1"/>
                <a:r>
                  <a:rPr lang="en-US" altLang="zh-CN" kern="1200" dirty="0"/>
                  <a:t>Gabor</a:t>
                </a:r>
                <a:r>
                  <a:rPr lang="zh-CN" altLang="en-US" kern="1200" dirty="0"/>
                  <a:t>滤波器十分适合纹理表达和分离</a:t>
                </a:r>
                <a:endParaRPr lang="en-US" altLang="zh-CN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496ED86-2690-4AB2-AC94-B676067B7A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86" t="-8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95105E8A-FF5F-4623-942D-180983C2C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2125" y="2469531"/>
            <a:ext cx="2572629" cy="36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9015D9E-5D90-4FBC-B33D-A24C74976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6934" y="3006207"/>
            <a:ext cx="2700000" cy="3400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5F86070-E39A-4DFB-8C5A-17ED0A8FD8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6915" y="2950236"/>
            <a:ext cx="3514972" cy="396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293952" y="300831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其中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457"/>
          <a:stretch/>
        </p:blipFill>
        <p:spPr>
          <a:xfrm>
            <a:off x="1882155" y="5358493"/>
            <a:ext cx="5386039" cy="141769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309880" y="5775006"/>
            <a:ext cx="314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=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3434794" y="577500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×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227633" y="5112115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</a:rPr>
              <a:t>正弦平面波</a:t>
            </a:r>
            <a:endParaRPr lang="zh-CN" altLang="en-US" sz="1200" dirty="0"/>
          </a:p>
        </p:txBody>
      </p:sp>
      <p:sp>
        <p:nvSpPr>
          <p:cNvPr id="14" name="矩形 13"/>
          <p:cNvSpPr/>
          <p:nvPr/>
        </p:nvSpPr>
        <p:spPr>
          <a:xfrm>
            <a:off x="4167128" y="5112115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</a:rPr>
              <a:t>高斯函数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7663390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9002A7-6D7D-476C-B5AF-7D896ACCB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820727-1C01-4193-A906-21A9B4020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不同方向的 </a:t>
            </a:r>
            <a:r>
              <a:rPr lang="en-US" altLang="zh-CN" dirty="0"/>
              <a:t>Gabor </a:t>
            </a:r>
            <a:r>
              <a:rPr lang="zh-CN" altLang="en-US" dirty="0"/>
              <a:t>滤波器</a:t>
            </a:r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/>
              <a:t>Gabor </a:t>
            </a:r>
            <a:r>
              <a:rPr lang="zh-CN" altLang="en-US" dirty="0"/>
              <a:t>滤波示例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C836B2-CEE9-4FD3-A4B6-BA8BE8A8F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75" y="1886441"/>
            <a:ext cx="8008937" cy="110037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3CFDBEC-655C-4677-8CC5-D1EB119791FA}"/>
              </a:ext>
            </a:extLst>
          </p:cNvPr>
          <p:cNvSpPr/>
          <p:nvPr/>
        </p:nvSpPr>
        <p:spPr>
          <a:xfrm>
            <a:off x="648070" y="2901500"/>
            <a:ext cx="9499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     0</a:t>
            </a:r>
            <a:r>
              <a:rPr lang="zh-CN" altLang="en-US" dirty="0"/>
              <a:t>°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679A764-6CB9-41CC-ADBC-9DA50667AE10}"/>
              </a:ext>
            </a:extLst>
          </p:cNvPr>
          <p:cNvSpPr/>
          <p:nvPr/>
        </p:nvSpPr>
        <p:spPr>
          <a:xfrm>
            <a:off x="1741356" y="2907429"/>
            <a:ext cx="9499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22.5</a:t>
            </a:r>
            <a:r>
              <a:rPr lang="zh-CN" altLang="en-US" dirty="0"/>
              <a:t>°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E4B695-EF2A-4DCB-8AC3-C6AC1E7FE482}"/>
              </a:ext>
            </a:extLst>
          </p:cNvPr>
          <p:cNvSpPr/>
          <p:nvPr/>
        </p:nvSpPr>
        <p:spPr>
          <a:xfrm>
            <a:off x="2727964" y="2898101"/>
            <a:ext cx="9499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45</a:t>
            </a:r>
            <a:r>
              <a:rPr lang="zh-CN" altLang="en-US" dirty="0"/>
              <a:t>°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208171D-59A4-4353-BDCF-BD06A721574E}"/>
              </a:ext>
            </a:extLst>
          </p:cNvPr>
          <p:cNvSpPr/>
          <p:nvPr/>
        </p:nvSpPr>
        <p:spPr>
          <a:xfrm>
            <a:off x="3686283" y="2898101"/>
            <a:ext cx="9499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67.5</a:t>
            </a:r>
            <a:r>
              <a:rPr lang="zh-CN" altLang="en-US" dirty="0"/>
              <a:t>°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5C3BA2C-B190-4B3E-A6E7-F88CE02211AC}"/>
              </a:ext>
            </a:extLst>
          </p:cNvPr>
          <p:cNvSpPr/>
          <p:nvPr/>
        </p:nvSpPr>
        <p:spPr>
          <a:xfrm>
            <a:off x="4692774" y="2898101"/>
            <a:ext cx="9499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90</a:t>
            </a:r>
            <a:r>
              <a:rPr lang="zh-CN" altLang="en-US" dirty="0"/>
              <a:t>°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B8F487A-D9E6-432C-81F6-6A4C5D89BB80}"/>
              </a:ext>
            </a:extLst>
          </p:cNvPr>
          <p:cNvSpPr/>
          <p:nvPr/>
        </p:nvSpPr>
        <p:spPr>
          <a:xfrm>
            <a:off x="5681509" y="2898101"/>
            <a:ext cx="9499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112.5</a:t>
            </a:r>
            <a:r>
              <a:rPr lang="zh-CN" altLang="en-US" dirty="0"/>
              <a:t>°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DDFCA15-6C63-415A-9BE5-89E19E2C2603}"/>
              </a:ext>
            </a:extLst>
          </p:cNvPr>
          <p:cNvSpPr/>
          <p:nvPr/>
        </p:nvSpPr>
        <p:spPr>
          <a:xfrm>
            <a:off x="6670244" y="2898101"/>
            <a:ext cx="9499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135</a:t>
            </a:r>
            <a:r>
              <a:rPr lang="zh-CN" altLang="en-US" dirty="0"/>
              <a:t>°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5685409-4815-4B72-8A81-27EAC078C53C}"/>
              </a:ext>
            </a:extLst>
          </p:cNvPr>
          <p:cNvSpPr/>
          <p:nvPr/>
        </p:nvSpPr>
        <p:spPr>
          <a:xfrm>
            <a:off x="7628092" y="2890124"/>
            <a:ext cx="9499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157.5</a:t>
            </a:r>
            <a:r>
              <a:rPr lang="zh-CN" altLang="en-US" dirty="0"/>
              <a:t>°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FAB03F7-0DAB-4990-A6EF-3B1A6E1E9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910" y="3807888"/>
            <a:ext cx="7244179" cy="286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74569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3ED962-F05C-491E-915C-D0FA0F4BE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D2E331-BFA0-42BC-8FE0-FD4F63C46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675" y="1326027"/>
            <a:ext cx="8001000" cy="4967287"/>
          </a:xfrm>
        </p:spPr>
        <p:txBody>
          <a:bodyPr/>
          <a:lstStyle/>
          <a:p>
            <a:r>
              <a:rPr lang="en-US" altLang="zh-CN" dirty="0"/>
              <a:t>GIST</a:t>
            </a:r>
            <a:r>
              <a:rPr lang="zh-CN" altLang="en-US" dirty="0"/>
              <a:t>特征提取一般流程</a:t>
            </a:r>
            <a:endParaRPr lang="en-US" altLang="zh-CN" dirty="0"/>
          </a:p>
          <a:p>
            <a:pPr lvl="1"/>
            <a:r>
              <a:rPr lang="zh-CN" altLang="en-US" dirty="0"/>
              <a:t>图象分块操作</a:t>
            </a:r>
            <a:endParaRPr lang="en-US" altLang="zh-CN" dirty="0"/>
          </a:p>
          <a:p>
            <a:pPr lvl="1"/>
            <a:r>
              <a:rPr lang="zh-CN" altLang="en-US" dirty="0"/>
              <a:t>计算均值进行降维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3E472D-616E-4C2C-AA49-04F445636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586" y="1819249"/>
            <a:ext cx="4446858" cy="47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05610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CD8D07-DD69-4784-8A70-B58FD0F4A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43CA56-4B90-47AA-90E9-17A3B6FEC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GIST-512</a:t>
            </a:r>
          </a:p>
          <a:p>
            <a:pPr lvl="1"/>
            <a:r>
              <a:rPr lang="en-US" altLang="zh-CN" dirty="0"/>
              <a:t>32</a:t>
            </a:r>
            <a:r>
              <a:rPr lang="zh-CN" altLang="en-US" dirty="0"/>
              <a:t>个 </a:t>
            </a:r>
            <a:r>
              <a:rPr lang="en-US" altLang="zh-CN" dirty="0" err="1"/>
              <a:t>gabor</a:t>
            </a:r>
            <a:r>
              <a:rPr lang="en-US" altLang="zh-CN" dirty="0"/>
              <a:t> </a:t>
            </a:r>
            <a:r>
              <a:rPr lang="zh-CN" altLang="en-US" dirty="0"/>
              <a:t>滤波器：</a:t>
            </a:r>
            <a:r>
              <a:rPr lang="en-US" altLang="zh-CN" dirty="0"/>
              <a:t>8</a:t>
            </a:r>
            <a:r>
              <a:rPr lang="zh-CN" altLang="en-US" dirty="0"/>
              <a:t>个方向，</a:t>
            </a:r>
            <a:r>
              <a:rPr lang="en-US" altLang="zh-CN" dirty="0"/>
              <a:t>4</a:t>
            </a:r>
            <a:r>
              <a:rPr lang="zh-CN" altLang="en-US" dirty="0"/>
              <a:t>个尺度</a:t>
            </a:r>
            <a:endParaRPr lang="en-US" altLang="zh-CN" dirty="0"/>
          </a:p>
          <a:p>
            <a:pPr lvl="2"/>
            <a:r>
              <a:rPr lang="zh-CN" altLang="en-US" dirty="0"/>
              <a:t>得到 </a:t>
            </a:r>
            <a:r>
              <a:rPr lang="en-US" altLang="zh-CN" dirty="0"/>
              <a:t>32 </a:t>
            </a:r>
            <a:r>
              <a:rPr lang="zh-CN" altLang="en-US" dirty="0"/>
              <a:t>个与原图等大的 </a:t>
            </a:r>
            <a:r>
              <a:rPr lang="en-US" altLang="zh-CN" dirty="0"/>
              <a:t>feature map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将每个 </a:t>
            </a:r>
            <a:r>
              <a:rPr lang="en-US" altLang="zh-CN" dirty="0"/>
              <a:t>feature map </a:t>
            </a:r>
            <a:r>
              <a:rPr lang="zh-CN" altLang="en-US" dirty="0"/>
              <a:t>分为 </a:t>
            </a:r>
            <a:r>
              <a:rPr lang="en-US" altLang="zh-CN" dirty="0"/>
              <a:t>4x4 block</a:t>
            </a:r>
            <a:r>
              <a:rPr lang="zh-CN" altLang="en-US" dirty="0"/>
              <a:t>，计算每个</a:t>
            </a:r>
            <a:r>
              <a:rPr lang="en-US" altLang="zh-CN" dirty="0"/>
              <a:t>block</a:t>
            </a:r>
            <a:r>
              <a:rPr lang="zh-CN" altLang="en-US" dirty="0"/>
              <a:t>内的均值</a:t>
            </a:r>
            <a:endParaRPr lang="en-US" altLang="zh-CN" dirty="0"/>
          </a:p>
          <a:p>
            <a:pPr lvl="1"/>
            <a:r>
              <a:rPr lang="zh-CN" altLang="en-US" dirty="0"/>
              <a:t>将 </a:t>
            </a:r>
            <a:r>
              <a:rPr lang="en-US" altLang="zh-CN" dirty="0"/>
              <a:t>32 </a:t>
            </a:r>
            <a:r>
              <a:rPr lang="zh-CN" altLang="en-US" dirty="0"/>
              <a:t>个 </a:t>
            </a:r>
            <a:r>
              <a:rPr lang="en-US" altLang="zh-CN" dirty="0"/>
              <a:t>feature map </a:t>
            </a:r>
            <a:r>
              <a:rPr lang="zh-CN" altLang="en-US" dirty="0"/>
              <a:t>的所有 </a:t>
            </a:r>
            <a:r>
              <a:rPr lang="en-US" altLang="zh-CN" dirty="0"/>
              <a:t>block </a:t>
            </a:r>
            <a:r>
              <a:rPr lang="zh-CN" altLang="en-US" dirty="0"/>
              <a:t>的均值合并</a:t>
            </a:r>
            <a:endParaRPr lang="en-US" altLang="zh-CN" dirty="0"/>
          </a:p>
          <a:p>
            <a:pPr lvl="2"/>
            <a:r>
              <a:rPr lang="zh-CN" altLang="en-US" dirty="0"/>
              <a:t>共 </a:t>
            </a:r>
            <a:r>
              <a:rPr lang="en-US" altLang="zh-CN" dirty="0"/>
              <a:t>16x32=512 </a:t>
            </a:r>
            <a:r>
              <a:rPr lang="zh-CN" altLang="en-US" dirty="0"/>
              <a:t>个均值，即 </a:t>
            </a:r>
            <a:r>
              <a:rPr lang="en-US" altLang="zh-CN" dirty="0"/>
              <a:t>512 </a:t>
            </a:r>
            <a:r>
              <a:rPr lang="zh-CN" altLang="en-US" dirty="0"/>
              <a:t>维 </a:t>
            </a:r>
            <a:r>
              <a:rPr lang="en-US" altLang="zh-CN" dirty="0"/>
              <a:t>GIST </a:t>
            </a:r>
            <a:r>
              <a:rPr lang="zh-CN" altLang="en-US" dirty="0"/>
              <a:t>特征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BD306E-3498-4E0A-87F0-C5E6EBD39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407" y="3532234"/>
            <a:ext cx="5547186" cy="277649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DEFB054-E31E-4587-93BD-A6C93F8936ED}"/>
              </a:ext>
            </a:extLst>
          </p:cNvPr>
          <p:cNvSpPr/>
          <p:nvPr/>
        </p:nvSpPr>
        <p:spPr>
          <a:xfrm>
            <a:off x="2783659" y="6308725"/>
            <a:ext cx="3583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feature map </a:t>
            </a:r>
            <a:r>
              <a:rPr lang="zh-CN" altLang="en-US" dirty="0"/>
              <a:t>中每个 </a:t>
            </a:r>
            <a:r>
              <a:rPr lang="en-US" altLang="zh-CN" dirty="0"/>
              <a:t>block </a:t>
            </a:r>
            <a:r>
              <a:rPr lang="zh-CN" altLang="en-US" dirty="0"/>
              <a:t>计算均值</a:t>
            </a:r>
          </a:p>
        </p:txBody>
      </p:sp>
    </p:spTree>
    <p:extLst>
      <p:ext uri="{BB962C8B-B14F-4D97-AF65-F5344CB8AC3E}">
        <p14:creationId xmlns:p14="http://schemas.microsoft.com/office/powerpoint/2010/main" val="183209085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907584A-1DD9-4D01-AB80-F975B2054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20" y="1886873"/>
            <a:ext cx="7980755" cy="433787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auto">
          <a:xfrm>
            <a:off x="5063382" y="4673910"/>
            <a:ext cx="3777421" cy="1414069"/>
          </a:xfrm>
          <a:prstGeom prst="rect">
            <a:avLst/>
          </a:prstGeom>
          <a:ln/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charset="0"/>
              <a:buChar char="•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黑体" charset="0"/>
              <a:cs typeface="黑体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1EAA6D2-63E5-4259-8DEA-7CEAD282C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3AAECA-B4EA-4A41-9A10-B5FD6601D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GIST </a:t>
            </a:r>
            <a:r>
              <a:rPr lang="zh-CN" altLang="en-US" dirty="0"/>
              <a:t>特征提取算法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25F2FC0-9EDF-4BF9-BB55-62405E33F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93" y="2541233"/>
            <a:ext cx="1490663" cy="11811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C4B43CD-3006-44F8-BB18-AD493E4D1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072" y="4718193"/>
            <a:ext cx="3686170" cy="3381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557436D-AE22-4551-9EBD-C943623BB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072" y="5159563"/>
            <a:ext cx="2497349" cy="50846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A603DED-E87A-4A62-89C7-6B2854ADDFE6}"/>
              </a:ext>
            </a:extLst>
          </p:cNvPr>
          <p:cNvSpPr/>
          <p:nvPr/>
        </p:nvSpPr>
        <p:spPr>
          <a:xfrm>
            <a:off x="5520583" y="5755616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block size</a:t>
            </a:r>
            <a:endParaRPr lang="zh-CN" altLang="en-US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FEEA16B6-3CD7-4B6A-9324-C4C4795A66E2}"/>
              </a:ext>
            </a:extLst>
          </p:cNvPr>
          <p:cNvCxnSpPr>
            <a:cxnSpLocks/>
          </p:cNvCxnSpPr>
          <p:nvPr/>
        </p:nvCxnSpPr>
        <p:spPr bwMode="auto">
          <a:xfrm>
            <a:off x="6020942" y="5582514"/>
            <a:ext cx="56845" cy="252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54E8A566-79ED-412D-B5DC-A546073C792B}"/>
              </a:ext>
            </a:extLst>
          </p:cNvPr>
          <p:cNvCxnSpPr>
            <a:cxnSpLocks/>
            <a:endCxn id="7" idx="1"/>
          </p:cNvCxnSpPr>
          <p:nvPr/>
        </p:nvCxnSpPr>
        <p:spPr bwMode="auto">
          <a:xfrm flipV="1">
            <a:off x="5650401" y="3131783"/>
            <a:ext cx="1229792" cy="297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76766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图像特征表达的必要性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66737" y="1341439"/>
            <a:ext cx="8072215" cy="2914684"/>
          </a:xfrm>
        </p:spPr>
        <p:txBody>
          <a:bodyPr/>
          <a:lstStyle/>
          <a:p>
            <a:r>
              <a:rPr lang="zh-CN" altLang="en-US" dirty="0"/>
              <a:t>语义目标在不同图像中像素差异大</a:t>
            </a:r>
            <a:endParaRPr lang="en-US" altLang="zh-CN" dirty="0"/>
          </a:p>
          <a:p>
            <a:pPr lvl="1"/>
            <a:r>
              <a:rPr lang="zh-CN" altLang="en-US" dirty="0"/>
              <a:t>空间变换</a:t>
            </a:r>
            <a:endParaRPr lang="en-US" altLang="zh-CN" dirty="0"/>
          </a:p>
          <a:p>
            <a:pPr lvl="2"/>
            <a:r>
              <a:rPr lang="zh-CN" altLang="en-US" dirty="0"/>
              <a:t>常见变换：平移，旋转，缩放</a:t>
            </a:r>
            <a:endParaRPr lang="en-US" altLang="zh-CN" dirty="0"/>
          </a:p>
          <a:p>
            <a:pPr lvl="2"/>
            <a:r>
              <a:rPr lang="zh-CN" altLang="en-US" dirty="0"/>
              <a:t>复杂的几何畸变</a:t>
            </a:r>
            <a:endParaRPr lang="en-US" altLang="zh-CN" dirty="0"/>
          </a:p>
          <a:p>
            <a:pPr lvl="1"/>
            <a:r>
              <a:rPr lang="zh-CN" altLang="en-US" dirty="0"/>
              <a:t>颜色变换</a:t>
            </a:r>
            <a:endParaRPr lang="en-US" altLang="zh-CN" dirty="0"/>
          </a:p>
          <a:p>
            <a:r>
              <a:rPr lang="zh-CN" altLang="en-US" dirty="0"/>
              <a:t>图像特征特征的目标</a:t>
            </a:r>
            <a:endParaRPr lang="en-US" altLang="zh-CN" dirty="0"/>
          </a:p>
          <a:p>
            <a:pPr lvl="1"/>
            <a:r>
              <a:rPr lang="zh-CN" altLang="en-US" dirty="0"/>
              <a:t>以不变应万变，即对于相同语义目标的不同图像，其特征表达是相同的或相似的</a:t>
            </a:r>
            <a:endParaRPr lang="en-US" altLang="zh-CN" dirty="0"/>
          </a:p>
          <a:p>
            <a:pPr lvl="2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889" y="6035571"/>
            <a:ext cx="741450" cy="69515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889" y="4416050"/>
            <a:ext cx="741450" cy="7286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889" y="5249524"/>
            <a:ext cx="741450" cy="700543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3535327" y="4690911"/>
            <a:ext cx="2413591" cy="1966176"/>
            <a:chOff x="3609754" y="4473919"/>
            <a:chExt cx="2413591" cy="1966176"/>
          </a:xfrm>
        </p:grpSpPr>
        <p:cxnSp>
          <p:nvCxnSpPr>
            <p:cNvPr id="9" name="直接箭头连接符 8"/>
            <p:cNvCxnSpPr/>
            <p:nvPr/>
          </p:nvCxnSpPr>
          <p:spPr bwMode="auto">
            <a:xfrm>
              <a:off x="3609754" y="6440093"/>
              <a:ext cx="241359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直接箭头连接符 11"/>
            <p:cNvCxnSpPr/>
            <p:nvPr/>
          </p:nvCxnSpPr>
          <p:spPr bwMode="auto">
            <a:xfrm flipV="1">
              <a:off x="3609754" y="4473919"/>
              <a:ext cx="0" cy="1966176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011" y="4495540"/>
            <a:ext cx="724622" cy="68566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011" y="6029579"/>
            <a:ext cx="733240" cy="67458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011" y="5249524"/>
            <a:ext cx="724622" cy="697642"/>
          </a:xfrm>
          <a:prstGeom prst="rect">
            <a:avLst/>
          </a:prstGeom>
        </p:spPr>
      </p:pic>
      <p:sp>
        <p:nvSpPr>
          <p:cNvPr id="29" name="椭圆 28"/>
          <p:cNvSpPr/>
          <p:nvPr/>
        </p:nvSpPr>
        <p:spPr bwMode="auto">
          <a:xfrm>
            <a:off x="4038600" y="6071329"/>
            <a:ext cx="100560" cy="104156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charset="0"/>
              <a:buChar char="•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黑体" charset="0"/>
              <a:cs typeface="黑体" charset="0"/>
            </a:endParaRPr>
          </a:p>
        </p:txBody>
      </p:sp>
      <p:sp>
        <p:nvSpPr>
          <p:cNvPr id="30" name="椭圆 29"/>
          <p:cNvSpPr/>
          <p:nvPr/>
        </p:nvSpPr>
        <p:spPr bwMode="auto">
          <a:xfrm>
            <a:off x="4187705" y="6245533"/>
            <a:ext cx="100560" cy="104156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charset="0"/>
              <a:buChar char="•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黑体" charset="0"/>
              <a:cs typeface="黑体" charset="0"/>
            </a:endParaRPr>
          </a:p>
        </p:txBody>
      </p:sp>
      <p:sp>
        <p:nvSpPr>
          <p:cNvPr id="31" name="椭圆 30"/>
          <p:cNvSpPr/>
          <p:nvPr/>
        </p:nvSpPr>
        <p:spPr bwMode="auto">
          <a:xfrm>
            <a:off x="4248158" y="5917017"/>
            <a:ext cx="100560" cy="10415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charset="0"/>
              <a:buChar char="•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黑体" charset="0"/>
              <a:cs typeface="黑体" charset="0"/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5236537" y="5176554"/>
            <a:ext cx="100578" cy="98568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charset="0"/>
              <a:buChar char="•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黑体" charset="0"/>
              <a:cs typeface="黑体" charset="0"/>
            </a:endParaRPr>
          </a:p>
        </p:txBody>
      </p:sp>
      <p:sp>
        <p:nvSpPr>
          <p:cNvPr id="33" name="椭圆 32"/>
          <p:cNvSpPr/>
          <p:nvPr/>
        </p:nvSpPr>
        <p:spPr bwMode="auto">
          <a:xfrm>
            <a:off x="5468006" y="5212004"/>
            <a:ext cx="100578" cy="9856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charset="0"/>
              <a:buChar char="•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黑体" charset="0"/>
              <a:cs typeface="黑体" charset="0"/>
            </a:endParaRPr>
          </a:p>
        </p:txBody>
      </p:sp>
      <p:sp>
        <p:nvSpPr>
          <p:cNvPr id="34" name="椭圆 33"/>
          <p:cNvSpPr/>
          <p:nvPr/>
        </p:nvSpPr>
        <p:spPr bwMode="auto">
          <a:xfrm>
            <a:off x="5396449" y="5460094"/>
            <a:ext cx="100578" cy="98568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charset="0"/>
              <a:buChar char="•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黑体" charset="0"/>
              <a:cs typeface="黑体" charset="0"/>
            </a:endParaRPr>
          </a:p>
        </p:txBody>
      </p:sp>
      <p:cxnSp>
        <p:nvCxnSpPr>
          <p:cNvPr id="38" name="曲线连接符 37"/>
          <p:cNvCxnSpPr>
            <a:stCxn id="6" idx="3"/>
          </p:cNvCxnSpPr>
          <p:nvPr/>
        </p:nvCxnSpPr>
        <p:spPr bwMode="auto">
          <a:xfrm>
            <a:off x="2659339" y="4780357"/>
            <a:ext cx="1505344" cy="1166809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曲线连接符 40"/>
          <p:cNvCxnSpPr>
            <a:stCxn id="7" idx="3"/>
            <a:endCxn id="29" idx="2"/>
          </p:cNvCxnSpPr>
          <p:nvPr/>
        </p:nvCxnSpPr>
        <p:spPr bwMode="auto">
          <a:xfrm>
            <a:off x="2659339" y="5599796"/>
            <a:ext cx="1379261" cy="523611"/>
          </a:xfrm>
          <a:prstGeom prst="curvedConnector3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曲线连接符 41"/>
          <p:cNvCxnSpPr>
            <a:stCxn id="3" idx="3"/>
            <a:endCxn id="30" idx="2"/>
          </p:cNvCxnSpPr>
          <p:nvPr/>
        </p:nvCxnSpPr>
        <p:spPr bwMode="auto">
          <a:xfrm flipV="1">
            <a:off x="2659339" y="6297611"/>
            <a:ext cx="1528366" cy="85538"/>
          </a:xfrm>
          <a:prstGeom prst="curvedConnector3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曲线连接符 44"/>
          <p:cNvCxnSpPr>
            <a:stCxn id="26" idx="1"/>
            <a:endCxn id="32" idx="0"/>
          </p:cNvCxnSpPr>
          <p:nvPr/>
        </p:nvCxnSpPr>
        <p:spPr bwMode="auto">
          <a:xfrm rot="10800000" flipV="1">
            <a:off x="5286827" y="4838372"/>
            <a:ext cx="1279185" cy="338181"/>
          </a:xfrm>
          <a:prstGeom prst="curvedConnector2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曲线连接符 49"/>
          <p:cNvCxnSpPr>
            <a:stCxn id="28" idx="1"/>
            <a:endCxn id="33" idx="5"/>
          </p:cNvCxnSpPr>
          <p:nvPr/>
        </p:nvCxnSpPr>
        <p:spPr bwMode="auto">
          <a:xfrm rot="10800000">
            <a:off x="5553855" y="5296137"/>
            <a:ext cx="1012156" cy="302208"/>
          </a:xfrm>
          <a:prstGeom prst="curvedConnector2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曲线连接符 50"/>
          <p:cNvCxnSpPr>
            <a:stCxn id="27" idx="1"/>
            <a:endCxn id="34" idx="4"/>
          </p:cNvCxnSpPr>
          <p:nvPr/>
        </p:nvCxnSpPr>
        <p:spPr bwMode="auto">
          <a:xfrm rot="10800000">
            <a:off x="5446739" y="5558663"/>
            <a:ext cx="1119273" cy="808207"/>
          </a:xfrm>
          <a:prstGeom prst="curvedConnector2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矩形 55"/>
          <p:cNvSpPr/>
          <p:nvPr/>
        </p:nvSpPr>
        <p:spPr>
          <a:xfrm>
            <a:off x="4127345" y="4357043"/>
            <a:ext cx="1107996" cy="369332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dirty="0"/>
              <a:t>特征空间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63166863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29F61B-CD15-4819-BF3A-389BB2E4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图像表达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243054-CC0A-4ADC-AB85-C803659B4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基于全局特征的图像表达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基于局部特征的图像表达</a:t>
            </a:r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简单的局部视觉特征</a:t>
            </a:r>
            <a:endParaRPr lang="en-US" altLang="zh-CN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局部二值模式</a:t>
            </a:r>
            <a:r>
              <a:rPr lang="en-US" altLang="zh-CN" dirty="0">
                <a:solidFill>
                  <a:srgbClr val="FF0000"/>
                </a:solidFill>
              </a:rPr>
              <a:t> (LBP)</a:t>
            </a:r>
          </a:p>
          <a:p>
            <a:pPr lvl="2">
              <a:lnSpc>
                <a:spcPct val="150000"/>
              </a:lnSpc>
            </a:pPr>
            <a:r>
              <a:rPr lang="zh-CN" altLang="en-US" dirty="0"/>
              <a:t>梯度方向直方图 </a:t>
            </a:r>
            <a:r>
              <a:rPr lang="en-US" altLang="zh-CN" dirty="0"/>
              <a:t>(HOG)</a:t>
            </a:r>
          </a:p>
          <a:p>
            <a:pPr lvl="2">
              <a:lnSpc>
                <a:spcPct val="150000"/>
              </a:lnSpc>
            </a:pPr>
            <a:r>
              <a:rPr lang="zh-CN" altLang="en-US" dirty="0"/>
              <a:t>形状上下文 </a:t>
            </a:r>
            <a:r>
              <a:rPr lang="en-US" altLang="zh-CN" dirty="0"/>
              <a:t>(Shape Context)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基于关键点检测的局部视觉特征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图像表达基本框架</a:t>
            </a:r>
          </a:p>
          <a:p>
            <a:pPr lvl="2">
              <a:lnSpc>
                <a:spcPct val="150000"/>
              </a:lnSpc>
            </a:pPr>
            <a:r>
              <a:rPr lang="zh-CN" altLang="en-US" dirty="0"/>
              <a:t>局部视觉特征描述</a:t>
            </a:r>
          </a:p>
          <a:p>
            <a:pPr lvl="2">
              <a:lnSpc>
                <a:spcPct val="150000"/>
              </a:lnSpc>
            </a:pPr>
            <a:r>
              <a:rPr lang="zh-CN" altLang="en-US" dirty="0"/>
              <a:t>特征编码与聚合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3768429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D4AEB4-497F-4622-B4F5-E6D720E1D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局部二值模式</a:t>
            </a:r>
            <a:r>
              <a:rPr lang="en-US" altLang="zh-CN" dirty="0"/>
              <a:t> (Local Binary Pattern)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5A55432-33F3-4027-BAF3-2712CE092E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图像特点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在不同光照条件下，同一场景的图像像素亮度变化显著，但局部区域的像素亮度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相对大小关系</a:t>
                </a:r>
                <a:r>
                  <a:rPr lang="zh-CN" altLang="en-US" dirty="0"/>
                  <a:t>是稳定的</a:t>
                </a:r>
                <a:endParaRPr lang="en-US" altLang="zh-CN" dirty="0"/>
              </a:p>
              <a:p>
                <a:r>
                  <a:rPr lang="en-US" altLang="zh-CN" dirty="0"/>
                  <a:t>LBP</a:t>
                </a:r>
                <a:r>
                  <a:rPr lang="zh-CN" altLang="en-US" dirty="0"/>
                  <a:t>特征描述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在</a:t>
                </a:r>
                <a:r>
                  <a:rPr lang="en-US" altLang="zh-CN" dirty="0"/>
                  <a:t>3x3</a:t>
                </a:r>
                <a:r>
                  <a:rPr lang="zh-CN" altLang="en-US" dirty="0"/>
                  <a:t>的窗口内，以中心像素为阈值，将相邻</a:t>
                </a:r>
                <a:r>
                  <a:rPr lang="en-US" altLang="zh-CN" dirty="0"/>
                  <a:t>8</a:t>
                </a:r>
                <a:r>
                  <a:rPr lang="zh-CN" altLang="en-US" dirty="0"/>
                  <a:t>个像素的灰度值与中心像素比较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周围像素值 ≥ 中心像素值：标记为 </a:t>
                </a:r>
                <a:r>
                  <a:rPr lang="en-US" altLang="zh-CN" dirty="0"/>
                  <a:t>1</a:t>
                </a:r>
              </a:p>
              <a:p>
                <a:pPr lvl="2"/>
                <a:r>
                  <a:rPr lang="zh-CN" altLang="en-US" dirty="0"/>
                  <a:t>周围像素值 </a:t>
                </a:r>
                <a:r>
                  <a:rPr lang="en-US" altLang="zh-CN" dirty="0"/>
                  <a:t>&lt;</a:t>
                </a:r>
                <a:r>
                  <a:rPr lang="zh-CN" altLang="en-US" dirty="0"/>
                  <a:t> 中心像素值：标记为 </a:t>
                </a:r>
                <a:r>
                  <a:rPr lang="en-US" altLang="zh-CN" dirty="0"/>
                  <a:t>0</a:t>
                </a:r>
              </a:p>
              <a:p>
                <a:pPr lvl="1"/>
                <a:r>
                  <a:rPr lang="zh-CN" altLang="en-US" dirty="0"/>
                  <a:t>邻域</a:t>
                </a:r>
                <a:r>
                  <a:rPr lang="en-US" altLang="zh-CN" dirty="0"/>
                  <a:t>8</a:t>
                </a:r>
                <a:r>
                  <a:rPr lang="zh-CN" altLang="en-US" dirty="0"/>
                  <a:t>个点经比较可产生</a:t>
                </a:r>
                <a:r>
                  <a:rPr lang="en-US" altLang="zh-CN" dirty="0"/>
                  <a:t>8</a:t>
                </a:r>
                <a:r>
                  <a:rPr lang="zh-CN" altLang="en-US" dirty="0"/>
                  <a:t>位二进制数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种类：</a:t>
                </a:r>
                <a:r>
                  <a:rPr lang="en-US" altLang="zh-CN" dirty="0"/>
                  <a:t>256</a:t>
                </a:r>
                <a:r>
                  <a:rPr lang="zh-CN" altLang="en-US" dirty="0"/>
                  <a:t>种（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转换为十进制数：</a:t>
                </a:r>
                <a:r>
                  <a:rPr lang="en-US" altLang="zh-CN" dirty="0"/>
                  <a:t>LBP</a:t>
                </a:r>
                <a:r>
                  <a:rPr lang="zh-CN" altLang="en-US" dirty="0"/>
                  <a:t>值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5A55432-33F3-4027-BAF3-2712CE092E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67" t="-1350" r="-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6F64BF2B-500D-43CE-9799-CD37FEAB47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12" b="6138"/>
          <a:stretch/>
        </p:blipFill>
        <p:spPr>
          <a:xfrm>
            <a:off x="2093164" y="5347981"/>
            <a:ext cx="5294226" cy="118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19198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213AB-C5B9-4CEB-8E53-91AADDC75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局部二值模式</a:t>
            </a:r>
            <a:r>
              <a:rPr lang="en-US" altLang="zh-CN" dirty="0"/>
              <a:t> (Local Binary Pattern)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B3B4746-00ED-4167-90F4-211F8692CA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6737" y="1341438"/>
                <a:ext cx="8167909" cy="4967287"/>
              </a:xfrm>
            </p:spPr>
            <p:txBody>
              <a:bodyPr/>
              <a:lstStyle/>
              <a:p>
                <a:r>
                  <a:rPr lang="zh-CN" altLang="en-US" dirty="0"/>
                  <a:t>函数表示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LBP</a:t>
                </a:r>
                <a:r>
                  <a:rPr lang="zh-CN" altLang="en-US" dirty="0"/>
                  <a:t>操作可定义为：</a:t>
                </a:r>
                <a:endParaRPr lang="en-US" altLang="zh-CN" dirty="0"/>
              </a:p>
              <a:p>
                <a:pPr marL="4714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𝐿𝐵𝑃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 marL="471487" lvl="1" indent="0">
                  <a:buNone/>
                </a:pPr>
                <a:r>
                  <a:rPr lang="zh-CN" altLang="en-US" sz="1800" dirty="0"/>
                  <a:t>其中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800" dirty="0"/>
                  <a:t>为中心像素，其亮度为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zh-CN" altLang="en-US" sz="18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en-US" altLang="zh-CN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1800" dirty="0"/>
                  <a:t>是周围像素亮度，</a:t>
                </a:r>
                <a:r>
                  <a:rPr lang="en-US" altLang="zh-CN" sz="1800" i="1" dirty="0"/>
                  <a:t>s</a:t>
                </a:r>
                <a:r>
                  <a:rPr lang="zh-CN" altLang="en-US" sz="1800" dirty="0"/>
                  <a:t>为符号函数。</a:t>
                </a:r>
              </a:p>
              <a:p>
                <a:r>
                  <a:rPr lang="zh-CN" altLang="en-US" dirty="0"/>
                  <a:t>小结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LBP</a:t>
                </a:r>
                <a:r>
                  <a:rPr lang="zh-CN" altLang="en-US" dirty="0"/>
                  <a:t>可以很好地捕捉图像细节，其值可反映不同的纹理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但由于近邻区域大小固定，不能满足不同尺寸和频率纹理需要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对图像的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亮度变化</a:t>
                </a:r>
                <a:r>
                  <a:rPr lang="zh-CN" altLang="en-US" dirty="0"/>
                  <a:t>具有较好的鲁棒性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不变性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不变性</a:t>
                </a:r>
                <a:r>
                  <a:rPr lang="en-US" altLang="zh-CN" dirty="0"/>
                  <a:t>(invariance)</a:t>
                </a:r>
                <a:r>
                  <a:rPr lang="zh-CN" altLang="en-US" dirty="0"/>
                  <a:t>：以不变应万变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B3B4746-00ED-4167-90F4-211F8692CA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6737" y="1341438"/>
                <a:ext cx="8167909" cy="4967287"/>
              </a:xfrm>
              <a:blipFill>
                <a:blip r:embed="rId2"/>
                <a:stretch>
                  <a:fillRect l="-1045" t="-1350" b="-106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1" b="21350"/>
          <a:stretch/>
        </p:blipFill>
        <p:spPr>
          <a:xfrm>
            <a:off x="1261115" y="4242177"/>
            <a:ext cx="6621769" cy="127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0481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3B4804-E7BC-4FCF-98F0-8C970FB99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LBP</a:t>
            </a:r>
            <a:r>
              <a:rPr lang="zh-CN" altLang="en-US" dirty="0"/>
              <a:t>的扩展（环状</a:t>
            </a:r>
            <a:r>
              <a:rPr lang="en-US" altLang="zh-CN" dirty="0"/>
              <a:t>LBP</a:t>
            </a:r>
            <a:r>
              <a:rPr lang="zh-CN" altLang="en-US" dirty="0"/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3FD68B-C43C-443D-A5A1-AD37C429E2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改进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3x3</a:t>
                </a:r>
                <a:r>
                  <a:rPr lang="zh-CN" altLang="en-US" dirty="0"/>
                  <a:t>邻域扩展为任意邻域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圆形邻域代替正方形邻域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非整数点像素的灰度值可通过</a:t>
                </a:r>
                <a:r>
                  <a:rPr lang="zh-CN" altLang="en-US" b="1" dirty="0">
                    <a:solidFill>
                      <a:schemeClr val="accent1"/>
                    </a:solidFill>
                  </a:rPr>
                  <a:t>插值</a:t>
                </a:r>
                <a:r>
                  <a:rPr lang="zh-CN" altLang="en-US" dirty="0"/>
                  <a:t>得到</a:t>
                </a:r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𝐿𝐵𝑃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CN" altLang="en-US" dirty="0"/>
                  <a:t> 表示在半径为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的圆内有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个像素点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3FD68B-C43C-443D-A5A1-AD37C429E2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67" t="-13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9BC0482F-F67B-46A9-A881-1FC37A42D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254" y="1381927"/>
            <a:ext cx="1676400" cy="1666875"/>
          </a:xfrm>
          <a:prstGeom prst="rect">
            <a:avLst/>
          </a:prstGeom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3D6C7900-67D5-4B12-9D1A-70A89C1934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4C814F-0469-49F7-ACE8-9B9F4C4F5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97" y="3982252"/>
            <a:ext cx="8094606" cy="240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37257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3B4804-E7BC-4FCF-98F0-8C970FB99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LBP</a:t>
            </a:r>
            <a:r>
              <a:rPr lang="zh-CN" altLang="en-US" dirty="0"/>
              <a:t>的扩展（环状</a:t>
            </a:r>
            <a:r>
              <a:rPr lang="en-US" altLang="zh-CN" dirty="0"/>
              <a:t>LBP</a:t>
            </a:r>
            <a:r>
              <a:rPr lang="zh-CN" altLang="en-US" dirty="0"/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3FD68B-C43C-443D-A5A1-AD37C429E2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对于一个给定的点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，其近邻点为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zh-CN" altLang="en-US" dirty="0"/>
              </a:p>
              <a:p>
                <a:pPr lvl="1"/>
                <a:r>
                  <a:rPr lang="zh-CN" altLang="en-US" dirty="0"/>
                  <a:t>可以由如下公式计算坐标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marL="471487" lvl="1" indent="0">
                  <a:buNone/>
                </a:pPr>
                <a:r>
                  <a:rPr lang="en-US" altLang="zh-CN" dirty="0"/>
                  <a:t>	</a:t>
                </a:r>
                <a:r>
                  <a:rPr lang="zh-CN" altLang="en-US" dirty="0"/>
                  <a:t>其中</a:t>
                </a:r>
                <a:r>
                  <a:rPr lang="en-US" altLang="zh-CN" i="1" dirty="0">
                    <a:latin typeface="+mn-lt"/>
                  </a:rPr>
                  <a:t>R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圆的半径，</a:t>
                </a:r>
                <a:r>
                  <a:rPr lang="en-US" altLang="zh-CN" i="1" dirty="0">
                    <a:latin typeface="+mn-lt"/>
                  </a:rPr>
                  <a:t>P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为样本点的数目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如果近邻点不在图像的整数坐标上，如何确定该点的像素值？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双线性插值：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3FD68B-C43C-443D-A5A1-AD37C429E2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67" t="-982" r="-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F9CA33F4-AD30-4E2D-9C3D-84C8E0109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641" y="2207437"/>
            <a:ext cx="2473500" cy="612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0C51DB6-724B-4607-8769-5CD1DF608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500" y="2292900"/>
            <a:ext cx="2360001" cy="504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8702593-769C-410E-94C8-791B9CACE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1696" y="3811129"/>
            <a:ext cx="4279330" cy="57505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5DF31C6-7FE1-4825-87E3-733689E054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5753" y="4608347"/>
            <a:ext cx="5384748" cy="16823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84D41507-F491-477A-8722-69A7BD143BD9}"/>
                  </a:ext>
                </a:extLst>
              </p:cNvPr>
              <p:cNvSpPr/>
              <p:nvPr/>
            </p:nvSpPr>
            <p:spPr>
              <a:xfrm>
                <a:off x="2234758" y="6292895"/>
                <a:ext cx="11280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原始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𝐿𝐵𝑃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84D41507-F491-477A-8722-69A7BD143B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4758" y="6292895"/>
                <a:ext cx="1128066" cy="369332"/>
              </a:xfrm>
              <a:prstGeom prst="rect">
                <a:avLst/>
              </a:prstGeom>
              <a:blipFill>
                <a:blip r:embed="rId7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E58C8543-EC64-40AE-BAAF-E4DB7AEB898F}"/>
                  </a:ext>
                </a:extLst>
              </p:cNvPr>
              <p:cNvSpPr/>
              <p:nvPr/>
            </p:nvSpPr>
            <p:spPr>
              <a:xfrm>
                <a:off x="3272894" y="6289374"/>
                <a:ext cx="1230465" cy="3743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圆形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𝐿𝐵𝑃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E58C8543-EC64-40AE-BAAF-E4DB7AEB8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894" y="6289374"/>
                <a:ext cx="1230465" cy="374333"/>
              </a:xfrm>
              <a:prstGeom prst="rect">
                <a:avLst/>
              </a:prstGeom>
              <a:blipFill>
                <a:blip r:embed="rId8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0FAFC208-AF9C-405B-ABA1-FCF80EC990FC}"/>
                  </a:ext>
                </a:extLst>
              </p:cNvPr>
              <p:cNvSpPr/>
              <p:nvPr/>
            </p:nvSpPr>
            <p:spPr>
              <a:xfrm>
                <a:off x="4350000" y="6287894"/>
                <a:ext cx="1230465" cy="3743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圆形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𝐿𝐵𝑃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0FAFC208-AF9C-405B-ABA1-FCF80EC990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000" y="6287894"/>
                <a:ext cx="1230465" cy="374333"/>
              </a:xfrm>
              <a:prstGeom prst="rect">
                <a:avLst/>
              </a:prstGeom>
              <a:blipFill>
                <a:blip r:embed="rId9"/>
                <a:stretch>
                  <a:fillRect b="-80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D38AB891-568A-4035-9275-9D9EE0B25B70}"/>
                  </a:ext>
                </a:extLst>
              </p:cNvPr>
              <p:cNvSpPr/>
              <p:nvPr/>
            </p:nvSpPr>
            <p:spPr>
              <a:xfrm>
                <a:off x="5441361" y="6292895"/>
                <a:ext cx="1235403" cy="3761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圆形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𝐿𝐵𝑃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D38AB891-568A-4035-9275-9D9EE0B25B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361" y="6292895"/>
                <a:ext cx="1235403" cy="376193"/>
              </a:xfrm>
              <a:prstGeom prst="rect">
                <a:avLst/>
              </a:prstGeom>
              <a:blipFill>
                <a:blip r:embed="rId10"/>
                <a:stretch>
                  <a:fillRect b="-80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6C936508-DB95-4A2E-B792-1F89ECCB17C2}"/>
              </a:ext>
            </a:extLst>
          </p:cNvPr>
          <p:cNvSpPr/>
          <p:nvPr/>
        </p:nvSpPr>
        <p:spPr>
          <a:xfrm>
            <a:off x="6676764" y="5126345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半径越小，纹理越细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69003076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E7208E-EEE8-48F2-9FC0-5FF54F424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局部二值模式</a:t>
            </a:r>
            <a:r>
              <a:rPr lang="en-US" altLang="zh-CN" dirty="0"/>
              <a:t> </a:t>
            </a:r>
            <a:r>
              <a:rPr lang="zh-CN" altLang="en-US" dirty="0"/>
              <a:t>：光照不变性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43B50F-7548-4F46-A9C6-E588317B0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由定义可见，</a:t>
            </a:r>
            <a:r>
              <a:rPr lang="en-US" altLang="zh-CN" dirty="0"/>
              <a:t>LBP </a:t>
            </a:r>
            <a:r>
              <a:rPr lang="zh-CN" altLang="en-US" dirty="0"/>
              <a:t>对光照变化非常鲁棒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E4FF8A-F729-4A0B-8C18-017460E53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"/>
          <a:stretch/>
        </p:blipFill>
        <p:spPr>
          <a:xfrm>
            <a:off x="1178779" y="2086373"/>
            <a:ext cx="7592580" cy="434330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1509" y="303677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原图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57275" y="5215289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LBP</a:t>
            </a:r>
            <a:r>
              <a:rPr lang="zh-CN" altLang="en-US" dirty="0"/>
              <a:t>图</a:t>
            </a:r>
          </a:p>
        </p:txBody>
      </p:sp>
    </p:spTree>
    <p:extLst>
      <p:ext uri="{BB962C8B-B14F-4D97-AF65-F5344CB8AC3E}">
        <p14:creationId xmlns:p14="http://schemas.microsoft.com/office/powerpoint/2010/main" val="386767390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E44B49-FBB5-4007-ACCD-61EA5FAC0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局部二值模式</a:t>
            </a:r>
            <a:r>
              <a:rPr lang="en-US" altLang="zh-CN" dirty="0"/>
              <a:t> </a:t>
            </a:r>
            <a:r>
              <a:rPr lang="zh-CN" altLang="en-US" dirty="0"/>
              <a:t>：旋转不变性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16EFD7-DE8C-4B10-A110-D13567534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rgbClr val="0070C0"/>
                </a:solidFill>
              </a:rPr>
              <a:t>旋转不变性</a:t>
            </a:r>
            <a:r>
              <a:rPr lang="zh-CN" altLang="en-US" sz="2000" dirty="0"/>
              <a:t>：图像发生旋转变换后，图像特征保持不变</a:t>
            </a:r>
            <a:endParaRPr lang="en-US" altLang="zh-CN" sz="2000" dirty="0"/>
          </a:p>
          <a:p>
            <a:r>
              <a:rPr lang="en-US" altLang="zh-CN" sz="2000" dirty="0"/>
              <a:t>LBP</a:t>
            </a:r>
            <a:r>
              <a:rPr lang="zh-CN" altLang="en-US" sz="2000" dirty="0"/>
              <a:t>本身不是旋转不变的，同一幅图像，进行旋转后，其特征会有很大的差别</a:t>
            </a:r>
            <a:endParaRPr lang="en-US" altLang="zh-CN" sz="2000" dirty="0"/>
          </a:p>
          <a:p>
            <a:r>
              <a:rPr lang="zh-CN" altLang="en-US" sz="2000" dirty="0">
                <a:solidFill>
                  <a:srgbClr val="FF0000"/>
                </a:solidFill>
              </a:rPr>
              <a:t>改进：</a:t>
            </a:r>
            <a:r>
              <a:rPr lang="zh-CN" altLang="en-US" sz="2000" dirty="0"/>
              <a:t>不断旋转圆形邻域得到一系列初始定义的</a:t>
            </a:r>
            <a:r>
              <a:rPr lang="en-US" altLang="zh-CN" sz="2000" dirty="0"/>
              <a:t>LBP</a:t>
            </a:r>
            <a:r>
              <a:rPr lang="zh-CN" altLang="en-US" sz="2000" dirty="0"/>
              <a:t>值，取最小值作为该邻域的值</a:t>
            </a:r>
            <a:endParaRPr lang="en-US" altLang="zh-CN" sz="2000" dirty="0"/>
          </a:p>
          <a:p>
            <a:pPr lvl="1"/>
            <a:r>
              <a:rPr lang="zh-CN" altLang="en-US" dirty="0"/>
              <a:t>下图 </a:t>
            </a:r>
            <a:r>
              <a:rPr lang="en-US" altLang="zh-CN" dirty="0"/>
              <a:t>8 </a:t>
            </a:r>
            <a:r>
              <a:rPr lang="zh-CN" altLang="en-US" dirty="0"/>
              <a:t>种</a:t>
            </a:r>
            <a:r>
              <a:rPr lang="en-US" altLang="zh-CN" dirty="0"/>
              <a:t>LBP</a:t>
            </a:r>
            <a:r>
              <a:rPr lang="zh-CN" altLang="en-US" dirty="0"/>
              <a:t>模式，对应旋转不变的</a:t>
            </a:r>
            <a:r>
              <a:rPr lang="en-US" altLang="zh-CN" dirty="0"/>
              <a:t>LBP</a:t>
            </a:r>
            <a:r>
              <a:rPr lang="zh-CN" altLang="en-US" dirty="0"/>
              <a:t>模式均为 </a:t>
            </a:r>
            <a:r>
              <a:rPr lang="en-US" altLang="zh-CN" dirty="0"/>
              <a:t>00001111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代价</a:t>
            </a:r>
            <a:r>
              <a:rPr lang="zh-CN" altLang="en-US" dirty="0"/>
              <a:t>：牺牲了特征对不同模式的区分性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C0F313-0CD8-4D50-AB6E-E218977AA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502" y="3825081"/>
            <a:ext cx="4875346" cy="290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2414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4D24FF-242A-47CE-A548-FD02A9920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LBP</a:t>
            </a:r>
            <a:r>
              <a:rPr lang="zh-CN" altLang="en-US" sz="3600" dirty="0"/>
              <a:t>等价模式 </a:t>
            </a:r>
            <a:r>
              <a:rPr lang="en-US" altLang="zh-CN" sz="3600" dirty="0"/>
              <a:t>(Uniform Pattern LBP)</a:t>
            </a:r>
            <a:endParaRPr lang="zh-CN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9F69351-7A9A-4FE5-A320-A5D58FD548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6737" y="1341438"/>
                <a:ext cx="8133379" cy="4967287"/>
              </a:xfrm>
            </p:spPr>
            <p:txBody>
              <a:bodyPr/>
              <a:lstStyle/>
              <a:p>
                <a:r>
                  <a:rPr lang="zh-CN" altLang="en-US" dirty="0"/>
                  <a:t>问题：二进制模式过多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一个</a:t>
                </a:r>
                <a:r>
                  <a:rPr lang="en-US" altLang="zh-CN" dirty="0"/>
                  <a:t>LBP</a:t>
                </a:r>
                <a:r>
                  <a:rPr lang="zh-CN" altLang="en-US" dirty="0"/>
                  <a:t>算子可以产生不同的二进制模式，对于半径为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的圆形区域内含有</a:t>
                </a:r>
                <a:r>
                  <a:rPr lang="en-US" altLang="zh-CN" dirty="0"/>
                  <a:t>P</a:t>
                </a:r>
                <a:r>
                  <a:rPr lang="zh-CN" altLang="en-US" dirty="0"/>
                  <a:t>个采样点的</a:t>
                </a:r>
                <a:r>
                  <a:rPr lang="en-US" altLang="zh-CN" dirty="0"/>
                  <a:t>LBP</a:t>
                </a:r>
                <a:r>
                  <a:rPr lang="zh-CN" altLang="en-US" dirty="0"/>
                  <a:t>算子 </a:t>
                </a:r>
                <a:r>
                  <a:rPr lang="en-US" altLang="zh-CN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𝐿𝐵𝑃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bSup>
                  </m:oMath>
                </a14:m>
                <a:r>
                  <a:rPr lang="en-US" altLang="zh-CN" dirty="0"/>
                  <a:t>)</a:t>
                </a:r>
                <a:r>
                  <a:rPr lang="zh-CN" altLang="en-US" dirty="0"/>
                  <a:t>将会产生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</m:sSup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种模式。（</a:t>
                </a:r>
                <a:r>
                  <a:rPr lang="en-US" altLang="zh-CN" dirty="0"/>
                  <a:t>3x3</a:t>
                </a:r>
                <a:r>
                  <a:rPr lang="zh-CN" altLang="en-US" dirty="0"/>
                  <a:t>邻域内采</a:t>
                </a:r>
                <a:r>
                  <a:rPr lang="en-US" altLang="zh-CN" dirty="0"/>
                  <a:t>8</a:t>
                </a:r>
                <a:r>
                  <a:rPr lang="zh-CN" altLang="en-US" dirty="0"/>
                  <a:t>个点，则有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种模式，</a:t>
                </a:r>
                <a:r>
                  <a:rPr lang="en-US" altLang="zh-CN" dirty="0"/>
                  <a:t> 7x7</a:t>
                </a:r>
                <a:r>
                  <a:rPr lang="zh-CN" altLang="en-US" dirty="0"/>
                  <a:t>邻域内采</a:t>
                </a:r>
                <a:r>
                  <a:rPr lang="en-US" altLang="zh-CN" dirty="0"/>
                  <a:t>36</a:t>
                </a:r>
                <a:r>
                  <a:rPr lang="zh-CN" altLang="en-US" dirty="0"/>
                  <a:t>个点，则有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sup>
                    </m:sSup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种模式）</a:t>
                </a:r>
                <a:endParaRPr lang="en-US" altLang="zh-CN" dirty="0"/>
              </a:p>
              <a:p>
                <a:r>
                  <a:rPr lang="zh-CN" altLang="en-US" dirty="0"/>
                  <a:t>解决方法：等价模式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作用：对</a:t>
                </a:r>
                <a:r>
                  <a:rPr lang="en-US" altLang="zh-CN" dirty="0"/>
                  <a:t>LBP</a:t>
                </a:r>
                <a:r>
                  <a:rPr lang="zh-CN" altLang="en-US" dirty="0"/>
                  <a:t>算子的模式种类进行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归并</a:t>
                </a:r>
                <a:endParaRPr lang="en-US" altLang="zh-CN" b="1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zh-CN" altLang="en-US" dirty="0"/>
                  <a:t>定义：当某个</a:t>
                </a:r>
                <a:r>
                  <a:rPr lang="en-US" altLang="zh-CN" dirty="0"/>
                  <a:t>LBP</a:t>
                </a:r>
                <a:r>
                  <a:rPr lang="zh-CN" altLang="en-US" dirty="0"/>
                  <a:t>所对应的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循环</a:t>
                </a:r>
                <a:r>
                  <a:rPr lang="zh-CN" altLang="en-US" dirty="0"/>
                  <a:t>二进制数从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到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或从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到</a:t>
                </a:r>
                <a:r>
                  <a:rPr lang="en-US" altLang="zh-CN" dirty="0"/>
                  <a:t>0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最多有两次跳变时</a:t>
                </a:r>
                <a:r>
                  <a:rPr lang="zh-CN" altLang="en-US" dirty="0"/>
                  <a:t>，该</a:t>
                </a:r>
                <a:r>
                  <a:rPr lang="en-US" altLang="zh-CN" dirty="0"/>
                  <a:t>LBP</a:t>
                </a:r>
                <a:r>
                  <a:rPr lang="zh-CN" altLang="en-US" dirty="0"/>
                  <a:t>所对应的二进制就称为一个等价模式类</a:t>
                </a:r>
                <a:endParaRPr lang="en-US" altLang="zh-CN" dirty="0"/>
              </a:p>
              <a:p>
                <a:r>
                  <a:rPr lang="zh-CN" altLang="en-US" dirty="0"/>
                  <a:t>示例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等价模式类：</a:t>
                </a:r>
                <a:endParaRPr lang="en-US" altLang="zh-CN" dirty="0"/>
              </a:p>
              <a:p>
                <a:pPr lvl="2"/>
                <a:r>
                  <a:rPr lang="en-US" altLang="zh-CN" dirty="0"/>
                  <a:t>00000000 (0</a:t>
                </a:r>
                <a:r>
                  <a:rPr lang="zh-CN" altLang="en-US" dirty="0"/>
                  <a:t>次跳变</a:t>
                </a:r>
                <a:r>
                  <a:rPr lang="en-US" altLang="zh-CN" dirty="0"/>
                  <a:t>),00000111 (2</a:t>
                </a:r>
                <a:r>
                  <a:rPr lang="zh-CN" altLang="en-US" dirty="0"/>
                  <a:t>次跳变</a:t>
                </a:r>
                <a:r>
                  <a:rPr lang="en-US" altLang="zh-CN" dirty="0"/>
                  <a:t>),10001111 (2</a:t>
                </a:r>
                <a:r>
                  <a:rPr lang="zh-CN" altLang="en-US" dirty="0"/>
                  <a:t>次跳变</a:t>
                </a:r>
                <a:r>
                  <a:rPr lang="en-US" altLang="zh-CN" dirty="0"/>
                  <a:t>),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…</a:t>
                </a:r>
              </a:p>
              <a:p>
                <a:pPr lvl="1"/>
                <a:r>
                  <a:rPr lang="zh-CN" altLang="en-US" dirty="0"/>
                  <a:t>除等价模式类以外的模式均归为一类，称作混合模式类：</a:t>
                </a:r>
                <a:endParaRPr lang="en-US" altLang="zh-CN" dirty="0"/>
              </a:p>
              <a:p>
                <a:pPr lvl="2"/>
                <a:r>
                  <a:rPr lang="en-US" altLang="zh-CN" dirty="0"/>
                  <a:t>10010111 (4</a:t>
                </a:r>
                <a:r>
                  <a:rPr lang="zh-CN" altLang="en-US" dirty="0"/>
                  <a:t>次跳变</a:t>
                </a:r>
                <a:r>
                  <a:rPr lang="en-US" altLang="zh-CN" dirty="0"/>
                  <a:t>)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9F69351-7A9A-4FE5-A320-A5D58FD548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6737" y="1341438"/>
                <a:ext cx="8133379" cy="4967287"/>
              </a:xfrm>
              <a:blipFill>
                <a:blip r:embed="rId2"/>
                <a:stretch>
                  <a:fillRect l="-1049" t="-1350" r="-3823" b="-36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6646332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FB6945-5015-4BF4-BC38-F0EFF9A5B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LBP</a:t>
            </a:r>
            <a:r>
              <a:rPr lang="zh-CN" altLang="en-US" sz="3600" dirty="0"/>
              <a:t>等价模式 </a:t>
            </a:r>
            <a:r>
              <a:rPr lang="en-US" altLang="zh-CN" sz="3600" dirty="0"/>
              <a:t>(Uniform Pattern LBP)</a:t>
            </a:r>
            <a:endParaRPr lang="zh-CN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87DAD23-3C7C-4B38-AF3A-E805E7A38D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模式数量降维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等价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模式类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数量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：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</m:sSup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→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示例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3x3</a:t>
                </a:r>
                <a:r>
                  <a:rPr lang="zh-CN" altLang="en-US" dirty="0"/>
                  <a:t>邻域</a:t>
                </a:r>
                <a:r>
                  <a:rPr lang="en-US" altLang="zh-CN" dirty="0"/>
                  <a:t>8</a:t>
                </a:r>
                <a:r>
                  <a:rPr lang="zh-CN" altLang="en-US" dirty="0"/>
                  <a:t>个采样点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总模式由 </a:t>
                </a:r>
                <a:r>
                  <a:rPr lang="en-US" altLang="zh-CN" dirty="0"/>
                  <a:t>256 </a:t>
                </a:r>
                <a:r>
                  <a:rPr lang="zh-CN" altLang="en-US" dirty="0"/>
                  <a:t>种减少为 </a:t>
                </a:r>
                <a:r>
                  <a:rPr lang="en-US" altLang="zh-CN" dirty="0"/>
                  <a:t>59 </a:t>
                </a:r>
                <a:r>
                  <a:rPr lang="zh-CN" altLang="en-US" dirty="0"/>
                  <a:t>种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等价模式的值从小到大编码为 </a:t>
                </a:r>
                <a:r>
                  <a:rPr lang="en-US" altLang="zh-CN" dirty="0"/>
                  <a:t>1-58</a:t>
                </a:r>
                <a:r>
                  <a:rPr lang="zh-CN" altLang="en-US" dirty="0"/>
                  <a:t>，混合模式类编码为 </a:t>
                </a:r>
                <a:r>
                  <a:rPr lang="en-US" altLang="zh-CN" dirty="0"/>
                  <a:t>0</a:t>
                </a:r>
                <a:endParaRPr lang="zh-CN" altLang="en-US" dirty="0"/>
              </a:p>
              <a:p>
                <a:pPr lvl="1"/>
                <a:r>
                  <a:rPr lang="zh-CN" altLang="en-US" dirty="0"/>
                  <a:t>等价模式</a:t>
                </a:r>
                <a:r>
                  <a:rPr lang="en-US" altLang="zh-CN" dirty="0"/>
                  <a:t>LBP</a:t>
                </a:r>
                <a:r>
                  <a:rPr lang="zh-CN" altLang="en-US" dirty="0"/>
                  <a:t>特征图整体偏暗，特征向量维数更少，还可以减少高频噪声带来的影响。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87DAD23-3C7C-4B38-AF3A-E805E7A38D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67" t="-1350" r="-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0" name="Picture 2">
            <a:extLst>
              <a:ext uri="{FF2B5EF4-FFF2-40B4-BE49-F238E27FC236}">
                <a16:creationId xmlns:a16="http://schemas.microsoft.com/office/drawing/2014/main" id="{991EF3ED-37F6-4E75-8157-538860CC7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38" y="4389415"/>
            <a:ext cx="4436800" cy="173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42F9A62-67ED-4807-8811-65F4F53C173F}"/>
                  </a:ext>
                </a:extLst>
              </p:cNvPr>
              <p:cNvSpPr/>
              <p:nvPr/>
            </p:nvSpPr>
            <p:spPr>
              <a:xfrm>
                <a:off x="3694080" y="6128804"/>
                <a:ext cx="773738" cy="6533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dirty="0"/>
                  <a:t>圆形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𝐿𝐵𝑃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42F9A62-67ED-4807-8811-65F4F53C17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4080" y="6128804"/>
                <a:ext cx="773738" cy="653320"/>
              </a:xfrm>
              <a:prstGeom prst="rect">
                <a:avLst/>
              </a:prstGeom>
              <a:blipFill>
                <a:blip r:embed="rId4"/>
                <a:stretch>
                  <a:fillRect l="-1575" t="-6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07D0112-9103-4930-8168-EDCA36D5D98B}"/>
                  </a:ext>
                </a:extLst>
              </p:cNvPr>
              <p:cNvSpPr/>
              <p:nvPr/>
            </p:nvSpPr>
            <p:spPr>
              <a:xfrm>
                <a:off x="4639432" y="6134495"/>
                <a:ext cx="1243033" cy="6533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/>
                  <a:t>旋转不变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𝐿𝐵𝑃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07D0112-9103-4930-8168-EDCA36D5D9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432" y="6134495"/>
                <a:ext cx="1243033" cy="653320"/>
              </a:xfrm>
              <a:prstGeom prst="rect">
                <a:avLst/>
              </a:prstGeom>
              <a:blipFill>
                <a:blip r:embed="rId5"/>
                <a:stretch>
                  <a:fillRect l="-3922" t="-6542" b="-9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4E80413-7B98-4235-8F03-DC08FFC2B78A}"/>
                  </a:ext>
                </a:extLst>
              </p:cNvPr>
              <p:cNvSpPr/>
              <p:nvPr/>
            </p:nvSpPr>
            <p:spPr>
              <a:xfrm>
                <a:off x="5763449" y="6128804"/>
                <a:ext cx="1107996" cy="6533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latin typeface="Cambria Math" panose="02040503050406030204" pitchFamily="18" charset="0"/>
                  </a:rPr>
                  <a:t>等价模式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𝐿𝐵𝑃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4E80413-7B98-4235-8F03-DC08FFC2B7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449" y="6128804"/>
                <a:ext cx="1107996" cy="653320"/>
              </a:xfrm>
              <a:prstGeom prst="rect">
                <a:avLst/>
              </a:prstGeom>
              <a:blipFill>
                <a:blip r:embed="rId6"/>
                <a:stretch>
                  <a:fillRect l="-4396" t="-6481" r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5428561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3929E8-8316-4D6B-903C-E73814A1B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LBP</a:t>
            </a:r>
            <a:r>
              <a:rPr lang="zh-CN" altLang="en-US" dirty="0"/>
              <a:t>的应用：</a:t>
            </a:r>
            <a:r>
              <a:rPr lang="en-US" altLang="zh-CN" dirty="0"/>
              <a:t>LBP Histograms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177BD67-0510-442B-8970-1AF00044CE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LBP</a:t>
                </a:r>
                <a:r>
                  <a:rPr lang="zh-CN" altLang="en-US" dirty="0"/>
                  <a:t>特征统计直方图</a:t>
                </a:r>
                <a:r>
                  <a:rPr lang="en-US" altLang="zh-CN" dirty="0"/>
                  <a:t>(LBPH)</a:t>
                </a:r>
              </a:p>
              <a:p>
                <a:pPr lvl="1"/>
                <a:r>
                  <a:rPr lang="zh-CN" altLang="en-US" dirty="0"/>
                  <a:t>将</a:t>
                </a:r>
                <a:r>
                  <a:rPr lang="en-US" altLang="zh-CN" dirty="0"/>
                  <a:t>LBP</a:t>
                </a:r>
                <a:r>
                  <a:rPr lang="zh-CN" altLang="en-US" dirty="0"/>
                  <a:t>特征与图像的空间信息结合。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首先，将</a:t>
                </a:r>
                <a:r>
                  <a:rPr lang="en-US" altLang="zh-CN" dirty="0"/>
                  <a:t>LBP</a:t>
                </a:r>
                <a:r>
                  <a:rPr lang="zh-CN" altLang="en-US" dirty="0"/>
                  <a:t>特征图像分成</a:t>
                </a:r>
                <a:r>
                  <a:rPr lang="en-US" altLang="zh-CN" dirty="0"/>
                  <a:t>m</a:t>
                </a:r>
                <a:r>
                  <a:rPr lang="zh-CN" altLang="en-US" dirty="0"/>
                  <a:t>个局部块，并提取每个局部块的直方图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然后，将这些直方图依次连接在一起形成</a:t>
                </a:r>
                <a:r>
                  <a:rPr lang="en-US" altLang="zh-CN" dirty="0"/>
                  <a:t>LBP</a:t>
                </a:r>
                <a:r>
                  <a:rPr lang="zh-CN" altLang="en-US" dirty="0"/>
                  <a:t>特征的统计直方图，即</a:t>
                </a:r>
                <a:r>
                  <a:rPr lang="en-US" altLang="zh-CN" dirty="0"/>
                  <a:t>LBPH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应用： </a:t>
                </a:r>
                <a:r>
                  <a:rPr lang="en-US" altLang="zh-CN" dirty="0"/>
                  <a:t>OpenCV</a:t>
                </a:r>
                <a:r>
                  <a:rPr lang="zh-CN" altLang="en-US" dirty="0"/>
                  <a:t>人脸识别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计算图像的</a:t>
                </a:r>
                <a:r>
                  <a:rPr lang="en-US" altLang="zh-CN" dirty="0"/>
                  <a:t>LBP</a:t>
                </a:r>
                <a:r>
                  <a:rPr lang="zh-CN" altLang="en-US" dirty="0"/>
                  <a:t>图像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将</a:t>
                </a:r>
                <a:r>
                  <a:rPr lang="en-US" altLang="zh-CN" dirty="0"/>
                  <a:t>LBP</a:t>
                </a:r>
                <a:r>
                  <a:rPr lang="zh-CN" altLang="en-US" dirty="0"/>
                  <a:t>特征图像进行分块（如分成</a:t>
                </a:r>
                <a:r>
                  <a:rPr lang="en-US" altLang="zh-CN" dirty="0"/>
                  <a:t>8</a:t>
                </a:r>
                <a:r>
                  <a:rPr lang="zh-CN" altLang="en-US" dirty="0"/>
                  <a:t>行</a:t>
                </a:r>
                <a:r>
                  <a:rPr lang="en-US" altLang="zh-CN" dirty="0"/>
                  <a:t>8</a:t>
                </a:r>
                <a:r>
                  <a:rPr lang="zh-CN" altLang="en-US" dirty="0"/>
                  <a:t>列</a:t>
                </a:r>
                <a:r>
                  <a:rPr lang="en-US" altLang="zh-CN" dirty="0"/>
                  <a:t>64</a:t>
                </a:r>
                <a:r>
                  <a:rPr lang="zh-CN" altLang="en-US" dirty="0"/>
                  <a:t>块区域）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计算每块区域特征图像的直方图，将直方图进行归一化，直方图大小为：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𝑁𝑢𝑚𝑃𝑎𝑡𝑡𝑒𝑟𝑛𝑠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将每块区域的直方图按空间顺序依次排列成一行，形成</a:t>
                </a:r>
                <a:r>
                  <a:rPr lang="en-US" altLang="zh-CN" dirty="0"/>
                  <a:t>LBP</a:t>
                </a:r>
                <a:r>
                  <a:rPr lang="zh-CN" altLang="en-US" dirty="0"/>
                  <a:t>特征向量，大小为：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𝑁𝑢𝑚𝑃𝑎𝑡𝑡𝑒𝑟𝑛𝑠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×64)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用机器学习的方法对</a:t>
                </a:r>
                <a:r>
                  <a:rPr lang="en-US" altLang="zh-CN" dirty="0"/>
                  <a:t>LBP</a:t>
                </a:r>
                <a:r>
                  <a:rPr lang="zh-CN" altLang="en-US" dirty="0"/>
                  <a:t>特征向量进行训练，用于检测和识别目标</a:t>
                </a:r>
                <a:endParaRPr lang="en-US" altLang="zh-CN" dirty="0"/>
              </a:p>
              <a:p>
                <a:pPr lvl="2"/>
                <a:endParaRPr lang="zh-CN" altLang="en-US" sz="9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177BD67-0510-442B-8970-1AF00044CE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67" t="-1350" r="-152" b="-9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989726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29F61B-CD15-4819-BF3A-389BB2E4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图像特征表达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243054-CC0A-4ADC-AB85-C803659B4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基于全局特征的图像表达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Histogram</a:t>
            </a:r>
          </a:p>
          <a:p>
            <a:pPr lvl="1"/>
            <a:r>
              <a:rPr lang="en-US" altLang="zh-CN" dirty="0"/>
              <a:t>Color Name</a:t>
            </a:r>
          </a:p>
          <a:p>
            <a:pPr lvl="1"/>
            <a:r>
              <a:rPr lang="en-US" altLang="zh-CN" dirty="0"/>
              <a:t>GIST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基于局部特征的图像表达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5694337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B2EEE5-F9FB-443A-83C1-89948E316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LBP</a:t>
            </a:r>
            <a:r>
              <a:rPr lang="zh-CN" altLang="en-US" dirty="0"/>
              <a:t>：小结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AD75E4-9E75-4FE0-98B3-560341981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zh-CN" altLang="en-US" dirty="0"/>
              <a:t>优点</a:t>
            </a:r>
            <a:endParaRPr lang="en-US" altLang="zh-CN" dirty="0"/>
          </a:p>
          <a:p>
            <a:pPr lvl="1">
              <a:spcAft>
                <a:spcPts val="600"/>
              </a:spcAft>
            </a:pPr>
            <a:r>
              <a:rPr lang="zh-CN" altLang="en-US" dirty="0"/>
              <a:t>一定程度上消除了</a:t>
            </a:r>
            <a:r>
              <a:rPr lang="zh-CN" altLang="en-US" dirty="0">
                <a:solidFill>
                  <a:srgbClr val="C00000"/>
                </a:solidFill>
              </a:rPr>
              <a:t>光照变化</a:t>
            </a:r>
            <a:r>
              <a:rPr lang="zh-CN" altLang="en-US" dirty="0"/>
              <a:t>的影响</a:t>
            </a:r>
            <a:endParaRPr lang="en-US" altLang="zh-CN" dirty="0"/>
          </a:p>
          <a:p>
            <a:pPr lvl="1">
              <a:spcAft>
                <a:spcPts val="600"/>
              </a:spcAft>
            </a:pPr>
            <a:r>
              <a:rPr lang="zh-CN" altLang="en-US" dirty="0"/>
              <a:t>通过改进，可具有</a:t>
            </a:r>
            <a:r>
              <a:rPr lang="zh-CN" altLang="en-US" dirty="0">
                <a:solidFill>
                  <a:srgbClr val="C00000"/>
                </a:solidFill>
              </a:rPr>
              <a:t>旋转不变性</a:t>
            </a:r>
            <a:endParaRPr lang="en-US" altLang="zh-CN" dirty="0">
              <a:solidFill>
                <a:srgbClr val="C00000"/>
              </a:solidFill>
            </a:endParaRPr>
          </a:p>
          <a:p>
            <a:pPr lvl="1">
              <a:spcAft>
                <a:spcPts val="600"/>
              </a:spcAft>
            </a:pPr>
            <a:r>
              <a:rPr lang="zh-CN" altLang="en-US" dirty="0"/>
              <a:t>纹理特征</a:t>
            </a:r>
            <a:r>
              <a:rPr lang="zh-CN" altLang="en-US" dirty="0">
                <a:solidFill>
                  <a:srgbClr val="C00000"/>
                </a:solidFill>
              </a:rPr>
              <a:t>维度低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C00000"/>
                </a:solidFill>
              </a:rPr>
              <a:t>计算速度快</a:t>
            </a:r>
            <a:endParaRPr lang="en-US" altLang="zh-CN" dirty="0">
              <a:solidFill>
                <a:srgbClr val="C00000"/>
              </a:solidFill>
            </a:endParaRPr>
          </a:p>
          <a:p>
            <a:pPr>
              <a:spcAft>
                <a:spcPts val="600"/>
              </a:spcAft>
            </a:pPr>
            <a:endParaRPr lang="en-US" altLang="zh-CN" dirty="0"/>
          </a:p>
          <a:p>
            <a:pPr>
              <a:spcAft>
                <a:spcPts val="600"/>
              </a:spcAft>
            </a:pPr>
            <a:r>
              <a:rPr lang="zh-CN" altLang="en-US" dirty="0"/>
              <a:t>缺点</a:t>
            </a:r>
            <a:endParaRPr lang="en-US" altLang="zh-CN" dirty="0"/>
          </a:p>
          <a:p>
            <a:pPr lvl="1">
              <a:spcAft>
                <a:spcPts val="600"/>
              </a:spcAft>
            </a:pPr>
            <a:r>
              <a:rPr lang="zh-CN" altLang="en-US" dirty="0"/>
              <a:t>当光照变化不均匀导致局部邻域像素间的灰度大小关系被破坏</a:t>
            </a:r>
            <a:r>
              <a:rPr lang="en-US" altLang="zh-CN" dirty="0"/>
              <a:t>,</a:t>
            </a:r>
            <a:r>
              <a:rPr lang="zh-CN" altLang="en-US" dirty="0"/>
              <a:t>对应的</a:t>
            </a:r>
            <a:r>
              <a:rPr lang="en-US" altLang="zh-CN" dirty="0"/>
              <a:t>LBP</a:t>
            </a:r>
            <a:r>
              <a:rPr lang="zh-CN" altLang="en-US" dirty="0"/>
              <a:t>结果可能也发生变化</a:t>
            </a:r>
            <a:endParaRPr lang="en-US" altLang="zh-CN" dirty="0"/>
          </a:p>
          <a:p>
            <a:pPr lvl="1">
              <a:spcAft>
                <a:spcPts val="600"/>
              </a:spcAft>
            </a:pPr>
            <a:r>
              <a:rPr lang="zh-CN" altLang="en-US" dirty="0"/>
              <a:t>通过引入旋转不变的定义，使</a:t>
            </a:r>
            <a:r>
              <a:rPr lang="en-US" altLang="zh-CN" dirty="0"/>
              <a:t>LBP</a:t>
            </a:r>
            <a:r>
              <a:rPr lang="zh-CN" altLang="en-US" dirty="0"/>
              <a:t>算子更具鲁棒性。但这也使得</a:t>
            </a:r>
            <a:r>
              <a:rPr lang="en-US" altLang="zh-CN" dirty="0"/>
              <a:t>LBP</a:t>
            </a:r>
            <a:r>
              <a:rPr lang="zh-CN" altLang="en-US" dirty="0"/>
              <a:t>结果丢失了方向信息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5165931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29F61B-CD15-4819-BF3A-389BB2E4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图像表达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243054-CC0A-4ADC-AB85-C803659B4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基于全局特征的图像表达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基于局部特征的图像表达</a:t>
            </a:r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简单的局部视觉特征</a:t>
            </a:r>
            <a:endParaRPr lang="en-US" altLang="zh-CN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zh-CN" altLang="en-US" dirty="0"/>
              <a:t>局部二值模式</a:t>
            </a:r>
            <a:r>
              <a:rPr lang="en-US" altLang="zh-CN" dirty="0"/>
              <a:t> (LBP)</a:t>
            </a:r>
          </a:p>
          <a:p>
            <a:pPr lvl="2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梯度方向直方图 </a:t>
            </a:r>
            <a:r>
              <a:rPr lang="en-US" altLang="zh-CN" dirty="0">
                <a:solidFill>
                  <a:srgbClr val="FF0000"/>
                </a:solidFill>
              </a:rPr>
              <a:t>(HOG)</a:t>
            </a:r>
          </a:p>
          <a:p>
            <a:pPr lvl="2">
              <a:lnSpc>
                <a:spcPct val="150000"/>
              </a:lnSpc>
            </a:pPr>
            <a:r>
              <a:rPr lang="zh-CN" altLang="en-US" dirty="0"/>
              <a:t>形状上下文 </a:t>
            </a:r>
            <a:r>
              <a:rPr lang="en-US" altLang="zh-CN" dirty="0"/>
              <a:t>(Shape Context)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基于关键点检测的局部视觉特征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图像表达基本框架</a:t>
            </a:r>
          </a:p>
          <a:p>
            <a:pPr lvl="2">
              <a:lnSpc>
                <a:spcPct val="150000"/>
              </a:lnSpc>
            </a:pPr>
            <a:r>
              <a:rPr lang="zh-CN" altLang="en-US" dirty="0"/>
              <a:t>局部视觉特征描述</a:t>
            </a:r>
          </a:p>
          <a:p>
            <a:pPr lvl="2">
              <a:lnSpc>
                <a:spcPct val="150000"/>
              </a:lnSpc>
            </a:pPr>
            <a:r>
              <a:rPr lang="zh-CN" altLang="en-US" dirty="0"/>
              <a:t>特征编码与聚合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5974621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149051-4D38-4614-BB71-23F4FA62A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738" y="425116"/>
            <a:ext cx="8001000" cy="676275"/>
          </a:xfrm>
        </p:spPr>
        <p:txBody>
          <a:bodyPr/>
          <a:lstStyle/>
          <a:p>
            <a:r>
              <a:rPr lang="zh-CN" altLang="en-US" sz="3200" dirty="0"/>
              <a:t>梯度方向直方图</a:t>
            </a:r>
            <a:br>
              <a:rPr lang="en-US" altLang="zh-CN" sz="2400" dirty="0"/>
            </a:br>
            <a:r>
              <a:rPr lang="en-US" altLang="zh-CN" sz="2400" dirty="0"/>
              <a:t>(Histogram of Oriented Gradient, HOG)</a:t>
            </a:r>
            <a:endParaRPr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AEB68E-BABF-485F-83C2-A88DBD139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HOG </a:t>
            </a:r>
            <a:r>
              <a:rPr lang="zh-CN" altLang="en-US" dirty="0"/>
              <a:t>特征</a:t>
            </a:r>
            <a:endParaRPr lang="en-US" altLang="zh-CN" dirty="0"/>
          </a:p>
          <a:p>
            <a:pPr lvl="1"/>
            <a:r>
              <a:rPr lang="zh-CN" altLang="en-US" dirty="0"/>
              <a:t>统计图像局部区域的</a:t>
            </a:r>
            <a:r>
              <a:rPr lang="zh-CN" altLang="en-US" dirty="0">
                <a:solidFill>
                  <a:srgbClr val="FF0000"/>
                </a:solidFill>
              </a:rPr>
              <a:t>梯度方向直方图</a:t>
            </a:r>
            <a:endParaRPr lang="en-US" altLang="zh-CN" dirty="0"/>
          </a:p>
          <a:p>
            <a:pPr lvl="1"/>
            <a:r>
              <a:rPr lang="zh-CN" altLang="en-US" dirty="0"/>
              <a:t>主要思想</a:t>
            </a:r>
            <a:endParaRPr lang="en-US" altLang="zh-CN" dirty="0"/>
          </a:p>
          <a:p>
            <a:pPr lvl="2"/>
            <a:r>
              <a:rPr lang="zh-CN" altLang="en-US" dirty="0"/>
              <a:t>在一副图像中，局部目标的外观和形状（</a:t>
            </a:r>
            <a:r>
              <a:rPr lang="en-US" altLang="zh-CN" dirty="0"/>
              <a:t>appearance and shape</a:t>
            </a:r>
            <a:r>
              <a:rPr lang="zh-CN" altLang="en-US" dirty="0"/>
              <a:t>）能够被梯度或边缘的方向分布描述。</a:t>
            </a:r>
            <a:endParaRPr lang="en-US" altLang="zh-CN" dirty="0"/>
          </a:p>
          <a:p>
            <a:pPr lvl="2"/>
            <a:r>
              <a:rPr lang="zh-CN" altLang="en-US" dirty="0"/>
              <a:t>本质：梯度的统计信息，而梯度主要存在于边缘的地方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主要步骤</a:t>
            </a:r>
            <a:endParaRPr lang="en-US" altLang="zh-CN" dirty="0"/>
          </a:p>
          <a:p>
            <a:pPr lvl="1"/>
            <a:r>
              <a:rPr lang="zh-CN" altLang="en-US" dirty="0"/>
              <a:t>梯度计算</a:t>
            </a:r>
            <a:endParaRPr lang="en-US" altLang="zh-CN" dirty="0"/>
          </a:p>
          <a:p>
            <a:pPr lvl="1"/>
            <a:r>
              <a:rPr lang="zh-CN" altLang="en-US" dirty="0"/>
              <a:t>直方图统计</a:t>
            </a:r>
            <a:endParaRPr lang="en-US" altLang="zh-CN" dirty="0"/>
          </a:p>
          <a:p>
            <a:pPr lvl="1"/>
            <a:r>
              <a:rPr lang="zh-CN" altLang="en-US" dirty="0"/>
              <a:t>块</a:t>
            </a:r>
            <a:r>
              <a:rPr lang="en-US" altLang="zh-CN" dirty="0"/>
              <a:t>(block)</a:t>
            </a:r>
            <a:r>
              <a:rPr lang="zh-CN" altLang="en-US" dirty="0"/>
              <a:t>描述子</a:t>
            </a:r>
          </a:p>
        </p:txBody>
      </p:sp>
    </p:spTree>
    <p:extLst>
      <p:ext uri="{BB962C8B-B14F-4D97-AF65-F5344CB8AC3E}">
        <p14:creationId xmlns:p14="http://schemas.microsoft.com/office/powerpoint/2010/main" val="3686326343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E2C426-D2C8-4FB9-85FA-D5DB9C2D4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梯度方向直方图</a:t>
            </a:r>
            <a:r>
              <a:rPr lang="zh-CN" altLang="en-US" dirty="0"/>
              <a:t>：梯度计算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DCADC10-1381-4692-9B39-21DD8F9E57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图像预处理（可选）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灰度化：将彩色图像变换为灰度图像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伽马校正：调节图像的对比度，降低光照因素的影响</a:t>
                </a:r>
                <a:endParaRPr lang="en-US" altLang="zh-CN" dirty="0"/>
              </a:p>
              <a:p>
                <a:r>
                  <a:rPr lang="zh-CN" altLang="en-US" dirty="0"/>
                  <a:t>梯度计算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计算水平梯度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zh-CN" altLang="en-US" dirty="0"/>
                  <a:t> 和竖直梯度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计算总的梯度强度和梯度方向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DCADC10-1381-4692-9B39-21DD8F9E57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67" t="-13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FADA8394-03F7-493A-A04C-D7B2FBEC3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499" y="2627642"/>
            <a:ext cx="2252274" cy="13895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E99ACF3-ABB9-43B9-947D-D0E8EC0E5D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0956" y="3688903"/>
            <a:ext cx="1685925" cy="5810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DF9CBAB-434C-4C7B-8CD7-3CA5AC9CD4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9049" y="3794425"/>
            <a:ext cx="1695450" cy="561975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7C8983A7-E76C-413B-B1DE-FBBE4168EB9B}"/>
              </a:ext>
            </a:extLst>
          </p:cNvPr>
          <p:cNvGrpSpPr/>
          <p:nvPr/>
        </p:nvGrpSpPr>
        <p:grpSpPr>
          <a:xfrm>
            <a:off x="1955374" y="4363437"/>
            <a:ext cx="5233251" cy="2306249"/>
            <a:chOff x="1866845" y="4366368"/>
            <a:chExt cx="5233251" cy="2306249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44E55E0-4213-493A-AE47-B75A93189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23035" y="4366368"/>
              <a:ext cx="3827478" cy="1959993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4AA482A-3280-4990-9DD7-8140941C0AE9}"/>
                </a:ext>
              </a:extLst>
            </p:cNvPr>
            <p:cNvSpPr/>
            <p:nvPr/>
          </p:nvSpPr>
          <p:spPr>
            <a:xfrm>
              <a:off x="3223035" y="6301092"/>
              <a:ext cx="11657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水平梯度 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9268225-7EDE-433A-8961-52BB5D4B8EB3}"/>
                </a:ext>
              </a:extLst>
            </p:cNvPr>
            <p:cNvSpPr/>
            <p:nvPr/>
          </p:nvSpPr>
          <p:spPr>
            <a:xfrm>
              <a:off x="4553922" y="6303285"/>
              <a:ext cx="11657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竖直梯度 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239952F-778A-449E-97F5-95887D165609}"/>
                </a:ext>
              </a:extLst>
            </p:cNvPr>
            <p:cNvSpPr/>
            <p:nvPr/>
          </p:nvSpPr>
          <p:spPr>
            <a:xfrm>
              <a:off x="5992100" y="6301092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梯度强度</a:t>
              </a: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7D2D4674-37FF-422B-865B-4EDB8D0D7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66845" y="4432198"/>
              <a:ext cx="905710" cy="18567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4948293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D7E3DF-734F-47DA-B559-C523DE612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梯度方向直方图</a:t>
            </a:r>
            <a:r>
              <a:rPr lang="zh-CN" altLang="en-US" dirty="0"/>
              <a:t>：直方图统计</a:t>
            </a:r>
            <a:r>
              <a:rPr lang="en-US" altLang="zh-CN" dirty="0"/>
              <a:t>-I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19A313-BF5A-4238-9F8F-290D84905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对每个 </a:t>
            </a:r>
            <a:r>
              <a:rPr lang="en-US" altLang="zh-CN" dirty="0"/>
              <a:t>cell </a:t>
            </a:r>
            <a:r>
              <a:rPr lang="zh-CN" altLang="en-US" dirty="0"/>
              <a:t>统计梯度直方图</a:t>
            </a:r>
            <a:endParaRPr lang="en-US" altLang="zh-CN" dirty="0"/>
          </a:p>
          <a:p>
            <a:pPr lvl="1"/>
            <a:r>
              <a:rPr lang="en-US" altLang="zh-CN" dirty="0"/>
              <a:t>Cell size</a:t>
            </a:r>
            <a:r>
              <a:rPr lang="zh-CN" altLang="en-US" dirty="0"/>
              <a:t>：</a:t>
            </a:r>
            <a:r>
              <a:rPr lang="en-US" altLang="zh-CN" dirty="0"/>
              <a:t>8x8</a:t>
            </a:r>
          </a:p>
          <a:p>
            <a:pPr lvl="1"/>
            <a:r>
              <a:rPr lang="zh-CN" altLang="en-US" dirty="0"/>
              <a:t>对于灰度图，每个 </a:t>
            </a:r>
            <a:r>
              <a:rPr lang="en-US" altLang="zh-CN" dirty="0"/>
              <a:t>8x8 </a:t>
            </a:r>
            <a:r>
              <a:rPr lang="zh-CN" altLang="en-US" dirty="0"/>
              <a:t>的 </a:t>
            </a:r>
            <a:r>
              <a:rPr lang="en-US" altLang="zh-CN" dirty="0"/>
              <a:t>cell </a:t>
            </a:r>
            <a:r>
              <a:rPr lang="zh-CN" altLang="en-US" dirty="0"/>
              <a:t>包含 </a:t>
            </a:r>
            <a:r>
              <a:rPr lang="en-US" altLang="zh-CN" dirty="0"/>
              <a:t>64 </a:t>
            </a:r>
            <a:r>
              <a:rPr lang="zh-CN" altLang="en-US" dirty="0"/>
              <a:t>个像素，每个像素包含</a:t>
            </a:r>
            <a:r>
              <a:rPr lang="en-US" altLang="zh-CN" dirty="0"/>
              <a:t> 2</a:t>
            </a:r>
            <a:r>
              <a:rPr lang="zh-CN" altLang="en-US" dirty="0"/>
              <a:t>个值（梯度大小和方向）</a:t>
            </a:r>
            <a:endParaRPr lang="en-US" altLang="zh-CN" dirty="0"/>
          </a:p>
          <a:p>
            <a:pPr lvl="1"/>
            <a:r>
              <a:rPr lang="zh-CN" altLang="en-US" dirty="0"/>
              <a:t>使用 </a:t>
            </a:r>
            <a:r>
              <a:rPr lang="en-US" altLang="zh-CN" dirty="0"/>
              <a:t>9-bins </a:t>
            </a:r>
            <a:r>
              <a:rPr lang="zh-CN" altLang="en-US" dirty="0"/>
              <a:t>的直方图对梯度进行统计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2099550-0F05-43FD-A398-F90347D8A59D}"/>
              </a:ext>
            </a:extLst>
          </p:cNvPr>
          <p:cNvGrpSpPr/>
          <p:nvPr/>
        </p:nvGrpSpPr>
        <p:grpSpPr>
          <a:xfrm>
            <a:off x="1526958" y="3260105"/>
            <a:ext cx="6309631" cy="3408983"/>
            <a:chOff x="2166150" y="3176741"/>
            <a:chExt cx="6309631" cy="340898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72C8FA3-6634-441F-9D32-348732096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6150" y="3176741"/>
              <a:ext cx="5785283" cy="3254222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6F00762-057A-4BC0-8CBA-74F6A9FBA0A5}"/>
                </a:ext>
              </a:extLst>
            </p:cNvPr>
            <p:cNvSpPr/>
            <p:nvPr/>
          </p:nvSpPr>
          <p:spPr>
            <a:xfrm>
              <a:off x="2299315" y="6308725"/>
              <a:ext cx="144481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8x8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cells of HOG 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C644260-2A3D-4CE6-834A-A228B4A0F46E}"/>
                </a:ext>
              </a:extLst>
            </p:cNvPr>
            <p:cNvSpPr/>
            <p:nvPr/>
          </p:nvSpPr>
          <p:spPr>
            <a:xfrm>
              <a:off x="7675562" y="3896102"/>
              <a:ext cx="80021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梯度大小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9971090-22EF-4B64-8206-FF9E92CECF29}"/>
                </a:ext>
              </a:extLst>
            </p:cNvPr>
            <p:cNvSpPr/>
            <p:nvPr/>
          </p:nvSpPr>
          <p:spPr>
            <a:xfrm>
              <a:off x="7675562" y="5309131"/>
              <a:ext cx="80021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梯度方向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7558120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61FAE2-D27A-4F8C-A75B-F3D60235F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梯度方向直方图</a:t>
            </a:r>
            <a:r>
              <a:rPr lang="zh-CN" altLang="en-US" dirty="0"/>
              <a:t>：直方图统计</a:t>
            </a:r>
            <a:r>
              <a:rPr lang="en-US" altLang="zh-CN" dirty="0"/>
              <a:t>-II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A0AAD0-E74A-4BF9-AA77-65E1EF8A0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将 </a:t>
            </a:r>
            <a:r>
              <a:rPr lang="en-US" altLang="zh-CN" dirty="0"/>
              <a:t>0-180 </a:t>
            </a:r>
            <a:r>
              <a:rPr lang="zh-CN" altLang="en-US" dirty="0"/>
              <a:t>度分为 </a:t>
            </a:r>
            <a:r>
              <a:rPr lang="en-US" altLang="zh-CN" dirty="0"/>
              <a:t>9 </a:t>
            </a:r>
            <a:r>
              <a:rPr lang="zh-CN" altLang="en-US" dirty="0"/>
              <a:t>个 </a:t>
            </a:r>
            <a:r>
              <a:rPr lang="en-US" altLang="zh-CN" dirty="0"/>
              <a:t>bins</a:t>
            </a:r>
          </a:p>
          <a:p>
            <a:pPr lvl="1"/>
            <a:r>
              <a:rPr lang="zh-CN" altLang="en-US" dirty="0"/>
              <a:t>统计：</a:t>
            </a:r>
            <a:r>
              <a:rPr lang="en-US" altLang="zh-CN" dirty="0"/>
              <a:t>[0, 20, 40, …, 160]</a:t>
            </a:r>
          </a:p>
          <a:p>
            <a:pPr lvl="1"/>
            <a:r>
              <a:rPr lang="zh-CN" altLang="en-US" dirty="0"/>
              <a:t>将梯度幅值线性分配到与梯度方向最近的两个</a:t>
            </a:r>
            <a:r>
              <a:rPr lang="en-US" altLang="zh-CN" dirty="0"/>
              <a:t>bin</a:t>
            </a:r>
            <a:r>
              <a:rPr lang="zh-CN" altLang="en-US" dirty="0"/>
              <a:t>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31CA9C-290E-49D4-8729-AD9F38D8C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475" y="2661786"/>
            <a:ext cx="58674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194700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61FAE2-D27A-4F8C-A75B-F3D60235F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梯度方向直方图</a:t>
            </a:r>
            <a:r>
              <a:rPr lang="zh-CN" altLang="en-US" dirty="0"/>
              <a:t>：直方图统计</a:t>
            </a:r>
            <a:r>
              <a:rPr lang="en-US" altLang="zh-CN" dirty="0"/>
              <a:t>-III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A0AAD0-E74A-4BF9-AA77-65E1EF8A0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将 </a:t>
            </a:r>
            <a:r>
              <a:rPr lang="en-US" altLang="zh-CN" dirty="0"/>
              <a:t>0-180 </a:t>
            </a:r>
            <a:r>
              <a:rPr lang="zh-CN" altLang="en-US" dirty="0"/>
              <a:t>度分为 </a:t>
            </a:r>
            <a:r>
              <a:rPr lang="en-US" altLang="zh-CN" dirty="0"/>
              <a:t>9 </a:t>
            </a:r>
            <a:r>
              <a:rPr lang="zh-CN" altLang="en-US" dirty="0"/>
              <a:t>个 </a:t>
            </a:r>
            <a:r>
              <a:rPr lang="en-US" altLang="zh-CN" dirty="0"/>
              <a:t>bins</a:t>
            </a:r>
          </a:p>
          <a:p>
            <a:pPr lvl="1"/>
            <a:r>
              <a:rPr lang="zh-CN" altLang="en-US" dirty="0"/>
              <a:t>统计：</a:t>
            </a:r>
            <a:r>
              <a:rPr lang="en-US" altLang="zh-CN" dirty="0"/>
              <a:t>[0, 20, 40, …, 160]</a:t>
            </a:r>
          </a:p>
          <a:p>
            <a:pPr lvl="1"/>
            <a:r>
              <a:rPr lang="zh-CN" altLang="en-US" dirty="0"/>
              <a:t>将梯度幅值线性分配到与梯度方向最近的两个</a:t>
            </a:r>
            <a:r>
              <a:rPr lang="en-US" altLang="zh-CN" dirty="0"/>
              <a:t>bin</a:t>
            </a:r>
            <a:r>
              <a:rPr lang="zh-CN" altLang="en-US" dirty="0"/>
              <a:t>中</a:t>
            </a:r>
          </a:p>
        </p:txBody>
      </p:sp>
      <p:pic>
        <p:nvPicPr>
          <p:cNvPr id="24578" name="Picture 2" descr="Histogram computation in HOG">
            <a:extLst>
              <a:ext uri="{FF2B5EF4-FFF2-40B4-BE49-F238E27FC236}">
                <a16:creationId xmlns:a16="http://schemas.microsoft.com/office/drawing/2014/main" id="{47579621-F406-4031-81B7-DDD6798D3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475" y="2670647"/>
            <a:ext cx="58674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437041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61FAE2-D27A-4F8C-A75B-F3D60235F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梯度方向直方图</a:t>
            </a:r>
            <a:r>
              <a:rPr lang="zh-CN" altLang="en-US" dirty="0"/>
              <a:t>：直方图统计</a:t>
            </a:r>
            <a:r>
              <a:rPr lang="en-US" altLang="zh-CN" dirty="0"/>
              <a:t>-IV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A0AAD0-E74A-4BF9-AA77-65E1EF8A0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每个 </a:t>
            </a:r>
            <a:r>
              <a:rPr lang="en-US" altLang="zh-CN" dirty="0"/>
              <a:t>8x8 cell </a:t>
            </a:r>
            <a:r>
              <a:rPr lang="zh-CN" altLang="en-US" dirty="0"/>
              <a:t>的梯度方向直方图</a:t>
            </a:r>
            <a:endParaRPr lang="en-US" altLang="zh-CN" dirty="0"/>
          </a:p>
          <a:p>
            <a:pPr lvl="1"/>
            <a:r>
              <a:rPr lang="zh-CN" altLang="en-US" dirty="0"/>
              <a:t>所有像素贡献的累加</a:t>
            </a:r>
            <a:endParaRPr lang="en-US" altLang="zh-CN" dirty="0"/>
          </a:p>
          <a:p>
            <a:pPr lvl="1"/>
            <a:r>
              <a:rPr lang="zh-CN" altLang="en-US" dirty="0"/>
              <a:t>此处，</a:t>
            </a:r>
            <a:r>
              <a:rPr lang="en-US" altLang="zh-CN" dirty="0"/>
              <a:t>0 </a:t>
            </a:r>
            <a:r>
              <a:rPr lang="zh-CN" altLang="en-US" dirty="0"/>
              <a:t>度表示</a:t>
            </a:r>
            <a:r>
              <a:rPr lang="en-US" altLang="zh-CN" dirty="0"/>
              <a:t>y</a:t>
            </a:r>
            <a:r>
              <a:rPr lang="zh-CN" altLang="en-US" dirty="0"/>
              <a:t>轴方向，在 </a:t>
            </a:r>
            <a:r>
              <a:rPr lang="en-US" altLang="zh-CN" dirty="0"/>
              <a:t>140-160-0(180) </a:t>
            </a:r>
            <a:r>
              <a:rPr lang="zh-CN" altLang="en-US" dirty="0"/>
              <a:t>度附近直方图的值较大，说明在这个 </a:t>
            </a:r>
            <a:r>
              <a:rPr lang="en-US" altLang="zh-CN" dirty="0"/>
              <a:t>cell </a:t>
            </a:r>
            <a:r>
              <a:rPr lang="zh-CN" altLang="en-US" dirty="0"/>
              <a:t>中梯度方向</a:t>
            </a:r>
            <a:r>
              <a:rPr lang="zh-CN" altLang="en-US" dirty="0">
                <a:solidFill>
                  <a:srgbClr val="C00000"/>
                </a:solidFill>
              </a:rPr>
              <a:t>朝上下的分量较多</a:t>
            </a:r>
            <a:r>
              <a:rPr lang="zh-CN" altLang="en-US" dirty="0"/>
              <a:t>，有着较为明显的横向边缘。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A29D91F-8FA2-4503-9767-56F811D11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932" y="3429000"/>
            <a:ext cx="4438650" cy="25622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E95CAC1-F9B0-4126-8606-17575CFAE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484" y="3900825"/>
            <a:ext cx="1615737" cy="1615737"/>
          </a:xfrm>
          <a:prstGeom prst="rect">
            <a:avLst/>
          </a:prstGeom>
        </p:spPr>
      </p:pic>
      <p:sp>
        <p:nvSpPr>
          <p:cNvPr id="8" name="箭头: 右 7">
            <a:extLst>
              <a:ext uri="{FF2B5EF4-FFF2-40B4-BE49-F238E27FC236}">
                <a16:creationId xmlns:a16="http://schemas.microsoft.com/office/drawing/2014/main" id="{1E210350-B66E-4A87-B626-083CAA4B9F0C}"/>
              </a:ext>
            </a:extLst>
          </p:cNvPr>
          <p:cNvSpPr/>
          <p:nvPr/>
        </p:nvSpPr>
        <p:spPr bwMode="auto">
          <a:xfrm>
            <a:off x="3071674" y="4571089"/>
            <a:ext cx="547102" cy="275208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charset="0"/>
              <a:buChar char="•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黑体" charset="0"/>
              <a:cs typeface="黑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521769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FFD020-06B8-48A8-9278-9465ACAD9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块描述</a:t>
            </a:r>
            <a:r>
              <a:rPr lang="en-US" altLang="zh-CN" dirty="0"/>
              <a:t> (block descriptor)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9BC7B4-52D9-430D-9477-BBC92DB0A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block </a:t>
            </a:r>
            <a:r>
              <a:rPr lang="zh-CN" altLang="en-US" dirty="0"/>
              <a:t>归一化</a:t>
            </a:r>
            <a:endParaRPr lang="en-US" altLang="zh-CN" dirty="0"/>
          </a:p>
          <a:p>
            <a:pPr lvl="1"/>
            <a:r>
              <a:rPr lang="zh-CN" altLang="en-US" dirty="0"/>
              <a:t>大小：</a:t>
            </a:r>
            <a:r>
              <a:rPr lang="en-US" altLang="zh-CN" dirty="0"/>
              <a:t>16x16 (</a:t>
            </a:r>
            <a:r>
              <a:rPr lang="zh-CN" altLang="en-US" dirty="0"/>
              <a:t>包含</a:t>
            </a:r>
            <a:r>
              <a:rPr lang="en-US" altLang="zh-CN" dirty="0"/>
              <a:t>4</a:t>
            </a:r>
            <a:r>
              <a:rPr lang="zh-CN" altLang="en-US" dirty="0"/>
              <a:t>个</a:t>
            </a:r>
            <a:r>
              <a:rPr lang="en-US" altLang="zh-CN" dirty="0"/>
              <a:t>cell)</a:t>
            </a:r>
          </a:p>
          <a:p>
            <a:pPr lvl="1"/>
            <a:r>
              <a:rPr lang="zh-CN" altLang="en-US" dirty="0">
                <a:solidFill>
                  <a:srgbClr val="0070C0"/>
                </a:solidFill>
              </a:rPr>
              <a:t>目的：降低光照的影响</a:t>
            </a:r>
            <a:endParaRPr lang="en-US" altLang="zh-CN" dirty="0">
              <a:solidFill>
                <a:srgbClr val="0070C0"/>
              </a:solidFill>
            </a:endParaRPr>
          </a:p>
          <a:p>
            <a:pPr lvl="1"/>
            <a:r>
              <a:rPr lang="zh-CN" altLang="en-US" dirty="0"/>
              <a:t>每个</a:t>
            </a:r>
            <a:r>
              <a:rPr lang="en-US" altLang="zh-CN" dirty="0"/>
              <a:t>block</a:t>
            </a:r>
            <a:r>
              <a:rPr lang="zh-CN" altLang="en-US" dirty="0"/>
              <a:t>由</a:t>
            </a:r>
            <a:r>
              <a:rPr lang="en-US" altLang="zh-CN" dirty="0"/>
              <a:t>4</a:t>
            </a:r>
            <a:r>
              <a:rPr lang="zh-CN" altLang="en-US" dirty="0"/>
              <a:t>个维度为</a:t>
            </a:r>
            <a:r>
              <a:rPr lang="en-US" altLang="zh-CN" dirty="0"/>
              <a:t>9</a:t>
            </a:r>
            <a:r>
              <a:rPr lang="zh-CN" altLang="en-US" dirty="0"/>
              <a:t>的向量组成，对</a:t>
            </a:r>
            <a:r>
              <a:rPr lang="en-US" altLang="zh-CN" dirty="0"/>
              <a:t>block</a:t>
            </a:r>
            <a:r>
              <a:rPr lang="zh-CN" altLang="en-US" dirty="0"/>
              <a:t>进行归一化即对该</a:t>
            </a:r>
            <a:r>
              <a:rPr lang="en-US" altLang="zh-CN" dirty="0"/>
              <a:t>36</a:t>
            </a:r>
            <a:r>
              <a:rPr lang="zh-CN" altLang="en-US" dirty="0"/>
              <a:t>维向量进行归一化</a:t>
            </a:r>
            <a:endParaRPr lang="en-US" altLang="zh-CN" dirty="0"/>
          </a:p>
          <a:p>
            <a:pPr lvl="1"/>
            <a:r>
              <a:rPr lang="en-US" altLang="zh-CN" dirty="0"/>
              <a:t>block</a:t>
            </a:r>
            <a:r>
              <a:rPr lang="zh-CN" altLang="en-US" dirty="0"/>
              <a:t>间有重叠</a:t>
            </a:r>
          </a:p>
          <a:p>
            <a:r>
              <a:rPr lang="zh-CN" altLang="en-US" dirty="0"/>
              <a:t>获取</a:t>
            </a:r>
            <a:r>
              <a:rPr lang="en-US" altLang="zh-CN" dirty="0"/>
              <a:t>HOG</a:t>
            </a:r>
            <a:r>
              <a:rPr lang="zh-CN" altLang="en-US" dirty="0"/>
              <a:t>特征向量</a:t>
            </a:r>
            <a:endParaRPr lang="en-US" altLang="zh-CN" dirty="0"/>
          </a:p>
          <a:p>
            <a:pPr lvl="1"/>
            <a:r>
              <a:rPr lang="zh-CN" altLang="en-US" dirty="0"/>
              <a:t>拼接所有</a:t>
            </a:r>
            <a:r>
              <a:rPr lang="en-US" altLang="zh-CN" dirty="0"/>
              <a:t>block</a:t>
            </a:r>
            <a:r>
              <a:rPr lang="zh-CN" altLang="en-US" dirty="0"/>
              <a:t>的向量即可</a:t>
            </a:r>
            <a:endParaRPr lang="en-US" altLang="zh-CN" dirty="0"/>
          </a:p>
          <a:p>
            <a:pPr lvl="1"/>
            <a:r>
              <a:rPr lang="zh-CN" altLang="en-US" dirty="0"/>
              <a:t>思考：图像</a:t>
            </a:r>
            <a:r>
              <a:rPr lang="en-US" altLang="zh-CN" dirty="0"/>
              <a:t>(64x128)</a:t>
            </a:r>
            <a:r>
              <a:rPr lang="zh-CN" altLang="en-US" dirty="0"/>
              <a:t>的</a:t>
            </a:r>
            <a:r>
              <a:rPr lang="en-US" altLang="zh-CN" dirty="0"/>
              <a:t>HOG</a:t>
            </a:r>
            <a:r>
              <a:rPr lang="zh-CN" altLang="en-US" dirty="0"/>
              <a:t>特征维度？</a:t>
            </a:r>
            <a:endParaRPr lang="en-US" altLang="zh-CN" dirty="0"/>
          </a:p>
          <a:p>
            <a:pPr lvl="2"/>
            <a:r>
              <a:rPr lang="en-US" altLang="zh-CN" dirty="0"/>
              <a:t>block </a:t>
            </a:r>
            <a:r>
              <a:rPr lang="zh-CN" altLang="en-US" dirty="0"/>
              <a:t>数：</a:t>
            </a:r>
            <a:r>
              <a:rPr lang="en-US" altLang="zh-CN" dirty="0"/>
              <a:t>7x15</a:t>
            </a:r>
          </a:p>
          <a:p>
            <a:pPr lvl="2"/>
            <a:r>
              <a:rPr lang="en-US" altLang="zh-CN" dirty="0"/>
              <a:t>HOG</a:t>
            </a:r>
            <a:r>
              <a:rPr lang="zh-CN" altLang="en-US" dirty="0"/>
              <a:t>特征维度：</a:t>
            </a:r>
            <a:r>
              <a:rPr lang="en-US" altLang="zh-CN" dirty="0"/>
              <a:t>7x15x36=3780</a:t>
            </a:r>
          </a:p>
        </p:txBody>
      </p:sp>
      <p:sp>
        <p:nvSpPr>
          <p:cNvPr id="5" name="AutoShape 4" descr="HOG 16x16 Block Normalization">
            <a:extLst>
              <a:ext uri="{FF2B5EF4-FFF2-40B4-BE49-F238E27FC236}">
                <a16:creationId xmlns:a16="http://schemas.microsoft.com/office/drawing/2014/main" id="{7B451B82-E03C-46FF-8CAD-DEAB63C954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" name="hog-16x16-block-normalization_x264">
            <a:hlinkClick r:id="" action="ppaction://media"/>
            <a:extLst>
              <a:ext uri="{FF2B5EF4-FFF2-40B4-BE49-F238E27FC236}">
                <a16:creationId xmlns:a16="http://schemas.microsoft.com/office/drawing/2014/main" id="{2E0939C1-290E-49F6-80AF-A9157E3A19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88852" y="3077942"/>
            <a:ext cx="1839015" cy="359114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67730" y="5745758"/>
            <a:ext cx="5888691" cy="923330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思考</a:t>
            </a:r>
            <a:r>
              <a:rPr lang="zh-CN" altLang="en-US" dirty="0"/>
              <a:t>： 若一个</a:t>
            </a:r>
            <a:r>
              <a:rPr lang="en-US" altLang="zh-CN" dirty="0"/>
              <a:t>block</a:t>
            </a:r>
            <a:r>
              <a:rPr lang="zh-CN" altLang="en-US" dirty="0"/>
              <a:t>中所有像素的灰度值都经历相同参数</a:t>
            </a:r>
            <a:r>
              <a:rPr lang="en-US" altLang="zh-CN" dirty="0"/>
              <a:t>(</a:t>
            </a:r>
            <a:r>
              <a:rPr lang="en-US" altLang="zh-CN" i="1" dirty="0"/>
              <a:t>a</a:t>
            </a:r>
            <a:r>
              <a:rPr lang="en-US" altLang="zh-CN" dirty="0"/>
              <a:t>, </a:t>
            </a:r>
            <a:r>
              <a:rPr lang="en-US" altLang="zh-CN" i="1" dirty="0"/>
              <a:t>b</a:t>
            </a:r>
            <a:r>
              <a:rPr lang="en-US" altLang="zh-CN" dirty="0"/>
              <a:t>)</a:t>
            </a:r>
            <a:r>
              <a:rPr lang="zh-CN" altLang="en-US" dirty="0"/>
              <a:t>的线性变换：</a:t>
            </a:r>
            <a:r>
              <a:rPr lang="en-US" altLang="zh-CN" i="1" dirty="0"/>
              <a:t>f</a:t>
            </a:r>
            <a:r>
              <a:rPr lang="en-US" altLang="zh-CN" dirty="0"/>
              <a:t>(x) = </a:t>
            </a:r>
            <a:r>
              <a:rPr lang="en-US" altLang="zh-CN" i="1" dirty="0" err="1"/>
              <a:t>a</a:t>
            </a:r>
            <a:r>
              <a:rPr lang="en-US" altLang="zh-CN" dirty="0" err="1"/>
              <a:t>·</a:t>
            </a:r>
            <a:r>
              <a:rPr lang="en-US" altLang="zh-CN" i="1" dirty="0" err="1"/>
              <a:t>x</a:t>
            </a:r>
            <a:r>
              <a:rPr lang="en-US" altLang="zh-CN" dirty="0"/>
              <a:t> + </a:t>
            </a:r>
            <a:r>
              <a:rPr lang="en-US" altLang="zh-CN" i="1" dirty="0"/>
              <a:t>b</a:t>
            </a:r>
            <a:r>
              <a:rPr lang="zh-CN" altLang="en-US" dirty="0"/>
              <a:t>，变换前后的</a:t>
            </a:r>
            <a:r>
              <a:rPr lang="en-US" altLang="zh-CN" dirty="0"/>
              <a:t>HOG</a:t>
            </a:r>
            <a:r>
              <a:rPr lang="zh-CN" altLang="en-US" dirty="0"/>
              <a:t>特征是否有变化？</a:t>
            </a:r>
          </a:p>
        </p:txBody>
      </p:sp>
    </p:spTree>
    <p:extLst>
      <p:ext uri="{BB962C8B-B14F-4D97-AF65-F5344CB8AC3E}">
        <p14:creationId xmlns:p14="http://schemas.microsoft.com/office/powerpoint/2010/main" val="393389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8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repeatCount="indefinite" fill="remove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938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098248-A6C0-4B58-876A-7641AE7DC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HOG</a:t>
            </a:r>
            <a:r>
              <a:rPr lang="zh-CN" altLang="en-US" dirty="0"/>
              <a:t>特征可视化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AC6065-2D1B-437E-B8AC-B93514BDE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对每个 </a:t>
            </a:r>
            <a:r>
              <a:rPr lang="en-US" altLang="zh-CN" dirty="0"/>
              <a:t>cell</a:t>
            </a:r>
            <a:r>
              <a:rPr lang="zh-CN" altLang="en-US" dirty="0"/>
              <a:t>，画出经过</a:t>
            </a:r>
            <a:r>
              <a:rPr lang="en-US" altLang="zh-CN" dirty="0"/>
              <a:t>block</a:t>
            </a:r>
            <a:r>
              <a:rPr lang="zh-CN" altLang="en-US" dirty="0"/>
              <a:t>归一化后的直方图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1A9A94-1699-4E27-89BE-414A3FEEB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49" y="2254238"/>
            <a:ext cx="1719981" cy="35259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FFDFB7C-BC02-492F-A134-09E769CD3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444" y="2254238"/>
            <a:ext cx="1753587" cy="35259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DDAD9B5-4CF8-4064-B02E-025225BCF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845" y="2254238"/>
            <a:ext cx="1757718" cy="3525962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ED1DF0CE-8290-47D2-8FBD-CBD7245D0475}"/>
              </a:ext>
            </a:extLst>
          </p:cNvPr>
          <p:cNvSpPr/>
          <p:nvPr/>
        </p:nvSpPr>
        <p:spPr bwMode="auto">
          <a:xfrm>
            <a:off x="3036486" y="3879615"/>
            <a:ext cx="547102" cy="275208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charset="0"/>
              <a:buChar char="•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黑体" charset="0"/>
              <a:cs typeface="黑体" charset="0"/>
            </a:endParaRP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32033502-0F6B-4790-A826-53DA721B5535}"/>
              </a:ext>
            </a:extLst>
          </p:cNvPr>
          <p:cNvSpPr/>
          <p:nvPr/>
        </p:nvSpPr>
        <p:spPr bwMode="auto">
          <a:xfrm>
            <a:off x="5550887" y="3879615"/>
            <a:ext cx="547102" cy="275208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charset="0"/>
              <a:buChar char="•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黑体" charset="0"/>
              <a:cs typeface="黑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07537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50AE39-D339-4074-AF69-3369D9813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直方图 </a:t>
            </a:r>
            <a:r>
              <a:rPr lang="en-US" altLang="zh-CN" dirty="0"/>
              <a:t>(Histogram)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BA6202-E34B-4751-B9AC-B60DEE541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什么是直方图</a:t>
            </a:r>
            <a:endParaRPr lang="en-US" altLang="zh-CN" dirty="0"/>
          </a:p>
          <a:p>
            <a:pPr lvl="1"/>
            <a:r>
              <a:rPr lang="zh-CN" altLang="en-US" dirty="0"/>
              <a:t>将数据的</a:t>
            </a:r>
            <a:r>
              <a:rPr lang="zh-CN" altLang="en-US" dirty="0">
                <a:solidFill>
                  <a:srgbClr val="FF0000"/>
                </a:solidFill>
              </a:rPr>
              <a:t>取值空间</a:t>
            </a:r>
            <a:r>
              <a:rPr lang="zh-CN" altLang="en-US" dirty="0"/>
              <a:t>划分为一系列的子空间，对每个子空间进行编号</a:t>
            </a:r>
            <a:r>
              <a:rPr lang="en-US" altLang="zh-CN" dirty="0"/>
              <a:t>(bin)</a:t>
            </a:r>
            <a:r>
              <a:rPr lang="zh-CN" altLang="en-US" dirty="0"/>
              <a:t>，然后统计落在各个子空间的样本数量（或比例）</a:t>
            </a:r>
            <a:endParaRPr lang="en-US" altLang="zh-CN" dirty="0"/>
          </a:p>
          <a:p>
            <a:pPr lvl="1"/>
            <a:r>
              <a:rPr lang="zh-CN" altLang="en-US" dirty="0"/>
              <a:t>直方图就是对数据进行统计的一种方法，并且将统计值组织到一系列事先定义好的 </a:t>
            </a:r>
            <a:r>
              <a:rPr lang="en-US" altLang="zh-CN" dirty="0"/>
              <a:t>bin </a:t>
            </a:r>
            <a:r>
              <a:rPr lang="zh-CN" altLang="en-US" dirty="0"/>
              <a:t>当中</a:t>
            </a:r>
            <a:endParaRPr lang="en-US" altLang="zh-CN" dirty="0"/>
          </a:p>
          <a:p>
            <a:pPr lvl="1"/>
            <a:r>
              <a:rPr lang="zh-CN" altLang="en-US" dirty="0"/>
              <a:t>如下图所示：</a:t>
            </a:r>
            <a:r>
              <a:rPr lang="en-US" altLang="zh-CN" dirty="0"/>
              <a:t>bin </a:t>
            </a:r>
            <a:r>
              <a:rPr lang="zh-CN" altLang="en-US" dirty="0"/>
              <a:t>即直方图中的纵向条带，其数值是从数据中计算出的特征统计量，这些数据可以是诸如梯度方向、色彩或任何其他特征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5206D25D-0B6B-40CD-BB68-0FFF526BF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318" y="4111714"/>
            <a:ext cx="6158986" cy="227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667753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461BF9-4598-487D-B497-19C12F2C3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HOG</a:t>
            </a:r>
            <a:r>
              <a:rPr lang="zh-CN" altLang="en-US" dirty="0"/>
              <a:t>：示例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E5B6DA8-94B1-4838-9DBF-994A68A9C2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75" y="1343820"/>
            <a:ext cx="3908548" cy="2759468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9D83D42-0502-4B19-BBEA-F1F63C0DCA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779" y="1343820"/>
            <a:ext cx="3977196" cy="276674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B14AFB3-26A4-4F31-ADEE-2F4F181A72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76" y="4174725"/>
            <a:ext cx="3908548" cy="250147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C25B1FB-AB2B-437C-A3F1-AEBEF75FAD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778" y="4174725"/>
            <a:ext cx="3986718" cy="250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48912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29F61B-CD15-4819-BF3A-389BB2E4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图像表达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243054-CC0A-4ADC-AB85-C803659B4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基于全局特征的图像表达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基于局部特征的图像表达</a:t>
            </a:r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简单的局部视觉特征</a:t>
            </a:r>
            <a:endParaRPr lang="en-US" altLang="zh-CN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zh-CN" altLang="en-US" dirty="0"/>
              <a:t>局部二值模式</a:t>
            </a:r>
            <a:r>
              <a:rPr lang="en-US" altLang="zh-CN" dirty="0"/>
              <a:t> (LBP)</a:t>
            </a:r>
          </a:p>
          <a:p>
            <a:pPr lvl="2">
              <a:lnSpc>
                <a:spcPct val="150000"/>
              </a:lnSpc>
            </a:pPr>
            <a:r>
              <a:rPr lang="zh-CN" altLang="en-US" dirty="0"/>
              <a:t>梯度方向直方图 </a:t>
            </a:r>
            <a:r>
              <a:rPr lang="en-US" altLang="zh-CN" dirty="0"/>
              <a:t>(HOG)</a:t>
            </a:r>
          </a:p>
          <a:p>
            <a:pPr lvl="2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形状上下文 </a:t>
            </a:r>
            <a:r>
              <a:rPr lang="en-US" altLang="zh-CN" dirty="0">
                <a:solidFill>
                  <a:srgbClr val="FF0000"/>
                </a:solidFill>
              </a:rPr>
              <a:t>(Shape Context)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基于关键点检测的局部视觉特征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图像表达基本框架</a:t>
            </a:r>
          </a:p>
          <a:p>
            <a:pPr lvl="2">
              <a:lnSpc>
                <a:spcPct val="150000"/>
              </a:lnSpc>
            </a:pPr>
            <a:r>
              <a:rPr lang="zh-CN" altLang="en-US" dirty="0"/>
              <a:t>局部视觉特征描述</a:t>
            </a:r>
          </a:p>
          <a:p>
            <a:pPr lvl="2">
              <a:lnSpc>
                <a:spcPct val="150000"/>
              </a:lnSpc>
            </a:pPr>
            <a:r>
              <a:rPr lang="zh-CN" altLang="en-US" dirty="0"/>
              <a:t>特征编码与聚合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5659190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509405-4E78-472A-B53D-B3CD0A8FA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形状上下文（</a:t>
            </a:r>
            <a:r>
              <a:rPr lang="en-US" altLang="zh-CN" dirty="0"/>
              <a:t>Shape Context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06EA38-7C8F-4B8E-9334-D9C2299DA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动机：如何度量两个二值图像中的目标相似性</a:t>
            </a:r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0273B64-9C9A-4895-AD8C-AF1AD5C613B0}"/>
              </a:ext>
            </a:extLst>
          </p:cNvPr>
          <p:cNvGrpSpPr/>
          <p:nvPr/>
        </p:nvGrpSpPr>
        <p:grpSpPr>
          <a:xfrm>
            <a:off x="1582203" y="2517484"/>
            <a:ext cx="5867750" cy="3026668"/>
            <a:chOff x="1547813" y="1947863"/>
            <a:chExt cx="5257800" cy="2743200"/>
          </a:xfrm>
        </p:grpSpPr>
        <p:sp>
          <p:nvSpPr>
            <p:cNvPr id="4" name="Rectangle 2053">
              <a:extLst>
                <a:ext uri="{FF2B5EF4-FFF2-40B4-BE49-F238E27FC236}">
                  <a16:creationId xmlns:a16="http://schemas.microsoft.com/office/drawing/2014/main" id="{C393BEB5-CFB4-4934-9BF5-A8F385D0C4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7813" y="1947863"/>
              <a:ext cx="5257800" cy="274320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a typeface="华文彩云" pitchFamily="2" charset="-122"/>
              </a:endParaRPr>
            </a:p>
          </p:txBody>
        </p:sp>
        <p:pic>
          <p:nvPicPr>
            <p:cNvPr id="5" name="Picture 2051" descr="S:\pami\shape\jpg\example_A_1.jpeg">
              <a:extLst>
                <a:ext uri="{FF2B5EF4-FFF2-40B4-BE49-F238E27FC236}">
                  <a16:creationId xmlns:a16="http://schemas.microsoft.com/office/drawing/2014/main" id="{6603C958-2B32-4E22-BF74-466BD69D62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8813" y="2328863"/>
              <a:ext cx="1874837" cy="190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052" descr="S:\pami\shape\jpg\example_A_2.jpeg">
              <a:extLst>
                <a:ext uri="{FF2B5EF4-FFF2-40B4-BE49-F238E27FC236}">
                  <a16:creationId xmlns:a16="http://schemas.microsoft.com/office/drawing/2014/main" id="{AFAADA3B-2037-4436-BC9E-4F1CF69F59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9613" y="2328863"/>
              <a:ext cx="1874837" cy="190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Freeform 2060">
              <a:extLst>
                <a:ext uri="{FF2B5EF4-FFF2-40B4-BE49-F238E27FC236}">
                  <a16:creationId xmlns:a16="http://schemas.microsoft.com/office/drawing/2014/main" id="{048C8A2E-14F3-4327-B09E-6890700B5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9413" y="2125663"/>
              <a:ext cx="2667000" cy="355600"/>
            </a:xfrm>
            <a:custGeom>
              <a:avLst/>
              <a:gdLst>
                <a:gd name="T0" fmla="*/ 0 w 1680"/>
                <a:gd name="T1" fmla="*/ 2147483646 h 224"/>
                <a:gd name="T2" fmla="*/ 2147483646 w 1680"/>
                <a:gd name="T3" fmla="*/ 2147483646 h 224"/>
                <a:gd name="T4" fmla="*/ 2147483646 w 1680"/>
                <a:gd name="T5" fmla="*/ 2147483646 h 224"/>
                <a:gd name="T6" fmla="*/ 2147483646 w 1680"/>
                <a:gd name="T7" fmla="*/ 2147483646 h 2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80"/>
                <a:gd name="T13" fmla="*/ 0 h 224"/>
                <a:gd name="T14" fmla="*/ 1680 w 1680"/>
                <a:gd name="T15" fmla="*/ 224 h 2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80" h="224">
                  <a:moveTo>
                    <a:pt x="0" y="224"/>
                  </a:moveTo>
                  <a:cubicBezTo>
                    <a:pt x="156" y="144"/>
                    <a:pt x="312" y="64"/>
                    <a:pt x="528" y="32"/>
                  </a:cubicBezTo>
                  <a:cubicBezTo>
                    <a:pt x="744" y="0"/>
                    <a:pt x="1104" y="0"/>
                    <a:pt x="1296" y="32"/>
                  </a:cubicBezTo>
                  <a:cubicBezTo>
                    <a:pt x="1488" y="64"/>
                    <a:pt x="1584" y="144"/>
                    <a:pt x="1680" y="224"/>
                  </a:cubicBezTo>
                </a:path>
              </a:pathLst>
            </a:cu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stealth" w="med" len="lg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Freeform 2063">
              <a:extLst>
                <a:ext uri="{FF2B5EF4-FFF2-40B4-BE49-F238E27FC236}">
                  <a16:creationId xmlns:a16="http://schemas.microsoft.com/office/drawing/2014/main" id="{6B9CBE19-B482-4DF2-B5DA-F1E0CE267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6513" y="3548063"/>
              <a:ext cx="3086100" cy="419100"/>
            </a:xfrm>
            <a:custGeom>
              <a:avLst/>
              <a:gdLst>
                <a:gd name="T0" fmla="*/ 2147483646 w 1944"/>
                <a:gd name="T1" fmla="*/ 0 h 264"/>
                <a:gd name="T2" fmla="*/ 2147483646 w 1944"/>
                <a:gd name="T3" fmla="*/ 2147483646 h 264"/>
                <a:gd name="T4" fmla="*/ 2147483646 w 1944"/>
                <a:gd name="T5" fmla="*/ 2147483646 h 264"/>
                <a:gd name="T6" fmla="*/ 2147483646 w 1944"/>
                <a:gd name="T7" fmla="*/ 0 h 2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44"/>
                <a:gd name="T13" fmla="*/ 0 h 264"/>
                <a:gd name="T14" fmla="*/ 1944 w 1944"/>
                <a:gd name="T15" fmla="*/ 264 h 2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44" h="264">
                  <a:moveTo>
                    <a:pt x="312" y="0"/>
                  </a:moveTo>
                  <a:cubicBezTo>
                    <a:pt x="156" y="52"/>
                    <a:pt x="0" y="104"/>
                    <a:pt x="216" y="144"/>
                  </a:cubicBezTo>
                  <a:cubicBezTo>
                    <a:pt x="432" y="184"/>
                    <a:pt x="1320" y="264"/>
                    <a:pt x="1608" y="240"/>
                  </a:cubicBezTo>
                  <a:cubicBezTo>
                    <a:pt x="1896" y="216"/>
                    <a:pt x="1920" y="108"/>
                    <a:pt x="1944" y="0"/>
                  </a:cubicBezTo>
                </a:path>
              </a:pathLst>
            </a:cu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stealth" w="med" len="lg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Text Box 2066">
              <a:extLst>
                <a:ext uri="{FF2B5EF4-FFF2-40B4-BE49-F238E27FC236}">
                  <a16:creationId xmlns:a16="http://schemas.microsoft.com/office/drawing/2014/main" id="{CAFBD86B-EE6D-4931-9CAB-940EC42309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6013" y="4233863"/>
              <a:ext cx="1219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ea typeface="华文彩云" panose="02010800040101010101" pitchFamily="2" charset="-122"/>
                </a:rPr>
                <a:t>model</a:t>
              </a:r>
            </a:p>
          </p:txBody>
        </p:sp>
        <p:sp>
          <p:nvSpPr>
            <p:cNvPr id="10" name="Text Box 2067">
              <a:extLst>
                <a:ext uri="{FF2B5EF4-FFF2-40B4-BE49-F238E27FC236}">
                  <a16:creationId xmlns:a16="http://schemas.microsoft.com/office/drawing/2014/main" id="{74709499-D290-41A1-B663-07B0BF64BC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0613" y="4233863"/>
              <a:ext cx="1219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ea typeface="华文彩云" panose="02010800040101010101" pitchFamily="2" charset="-122"/>
                </a:rPr>
                <a:t>target</a:t>
              </a:r>
            </a:p>
          </p:txBody>
        </p:sp>
        <p:sp>
          <p:nvSpPr>
            <p:cNvPr id="11" name="Text Box 2068">
              <a:extLst>
                <a:ext uri="{FF2B5EF4-FFF2-40B4-BE49-F238E27FC236}">
                  <a16:creationId xmlns:a16="http://schemas.microsoft.com/office/drawing/2014/main" id="{FDA0680A-3003-4BCD-8DA4-04857C22B1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3871913" y="2824163"/>
              <a:ext cx="533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solidFill>
                    <a:schemeClr val="accent2"/>
                  </a:solidFill>
                  <a:ea typeface="华文彩云" panose="02010800040101010101" pitchFamily="2" charset="-122"/>
                </a:rPr>
                <a:t>...</a:t>
              </a:r>
              <a:endParaRPr lang="en-US" altLang="zh-CN">
                <a:ea typeface="华文彩云" panose="020108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7616602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7174E3-892B-4491-AF7A-7C44240E3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形状上下文：形状比较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FCC6B5-E1C7-41BC-ACDD-CC9C5E0F2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提取二值图像中的物体轮廓，比较轮廓点的相似性，以及匹配关系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1477477" y="2358189"/>
            <a:ext cx="6592403" cy="3880613"/>
            <a:chOff x="1127125" y="2231485"/>
            <a:chExt cx="7188200" cy="4267200"/>
          </a:xfrm>
        </p:grpSpPr>
        <p:pic>
          <p:nvPicPr>
            <p:cNvPr id="4" name="Picture 2" descr="sample_A2">
              <a:extLst>
                <a:ext uri="{FF2B5EF4-FFF2-40B4-BE49-F238E27FC236}">
                  <a16:creationId xmlns:a16="http://schemas.microsoft.com/office/drawing/2014/main" id="{7F12FDBC-56EB-433C-87DE-BB5323C80C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4725" y="2231485"/>
              <a:ext cx="3530600" cy="426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3" descr="sample_A">
              <a:extLst>
                <a:ext uri="{FF2B5EF4-FFF2-40B4-BE49-F238E27FC236}">
                  <a16:creationId xmlns:a16="http://schemas.microsoft.com/office/drawing/2014/main" id="{61EE7F40-C457-49EF-A8F7-977D150BAD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7125" y="2231485"/>
              <a:ext cx="3444875" cy="426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Oval 4">
              <a:extLst>
                <a:ext uri="{FF2B5EF4-FFF2-40B4-BE49-F238E27FC236}">
                  <a16:creationId xmlns:a16="http://schemas.microsoft.com/office/drawing/2014/main" id="{7E70CEAC-A694-497F-A828-9E8250B2BF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0125" y="3214687"/>
              <a:ext cx="228600" cy="228600"/>
            </a:xfrm>
            <a:prstGeom prst="ellipse">
              <a:avLst/>
            </a:prstGeom>
            <a:solidFill>
              <a:srgbClr val="00FF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ea typeface="华文彩云" panose="02010800040101010101" pitchFamily="2" charset="-122"/>
              </a:endParaRPr>
            </a:p>
          </p:txBody>
        </p:sp>
        <p:sp>
          <p:nvSpPr>
            <p:cNvPr id="7" name="Oval 5">
              <a:extLst>
                <a:ext uri="{FF2B5EF4-FFF2-40B4-BE49-F238E27FC236}">
                  <a16:creationId xmlns:a16="http://schemas.microsoft.com/office/drawing/2014/main" id="{5A66AA67-42FD-4EAF-860A-C9D4DF70D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5325" y="3367087"/>
              <a:ext cx="228600" cy="228600"/>
            </a:xfrm>
            <a:prstGeom prst="ellipse">
              <a:avLst/>
            </a:prstGeom>
            <a:solidFill>
              <a:srgbClr val="00FF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ea typeface="华文彩云" panose="02010800040101010101" pitchFamily="2" charset="-122"/>
              </a:endParaRPr>
            </a:p>
          </p:txBody>
        </p:sp>
        <p:sp>
          <p:nvSpPr>
            <p:cNvPr id="8" name="Oval 6">
              <a:extLst>
                <a:ext uri="{FF2B5EF4-FFF2-40B4-BE49-F238E27FC236}">
                  <a16:creationId xmlns:a16="http://schemas.microsoft.com/office/drawing/2014/main" id="{EDD52B16-F0EB-492B-B126-6BC9A2853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2125" y="4586287"/>
              <a:ext cx="228600" cy="2286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ea typeface="华文彩云" panose="020108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8500950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A2C7F9-E0C0-476F-9154-8A07D20D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形状上下文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以某一个轮廓点为参考原点，统计其他轮廓点的分布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8929CC22-9A64-470F-A620-3AB2079B4665}"/>
              </a:ext>
            </a:extLst>
          </p:cNvPr>
          <p:cNvGrpSpPr/>
          <p:nvPr/>
        </p:nvGrpSpPr>
        <p:grpSpPr>
          <a:xfrm>
            <a:off x="217529" y="2015914"/>
            <a:ext cx="8564562" cy="4724400"/>
            <a:chOff x="179388" y="1657350"/>
            <a:chExt cx="8564562" cy="4724400"/>
          </a:xfrm>
        </p:grpSpPr>
        <p:sp>
          <p:nvSpPr>
            <p:cNvPr id="4" name="Rectangle 17">
              <a:extLst>
                <a:ext uri="{FF2B5EF4-FFF2-40B4-BE49-F238E27FC236}">
                  <a16:creationId xmlns:a16="http://schemas.microsoft.com/office/drawing/2014/main" id="{603FFD70-DF88-4289-B522-04DCE28B28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388" y="1657350"/>
              <a:ext cx="4191000" cy="472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ea typeface="华文彩云" panose="02010800040101010101" pitchFamily="2" charset="-122"/>
              </a:endParaRPr>
            </a:p>
          </p:txBody>
        </p:sp>
        <p:pic>
          <p:nvPicPr>
            <p:cNvPr id="5" name="Picture 27" descr="S:\iccv01\sample_A.gif">
              <a:extLst>
                <a:ext uri="{FF2B5EF4-FFF2-40B4-BE49-F238E27FC236}">
                  <a16:creationId xmlns:a16="http://schemas.microsoft.com/office/drawing/2014/main" id="{CE9F4061-1D63-42C0-979B-1EC6C70FBD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9988" y="2419350"/>
              <a:ext cx="3136900" cy="388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" name="Group 16">
              <a:extLst>
                <a:ext uri="{FF2B5EF4-FFF2-40B4-BE49-F238E27FC236}">
                  <a16:creationId xmlns:a16="http://schemas.microsoft.com/office/drawing/2014/main" id="{14482A5A-438B-4CF4-BF3C-43E6F3FB42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7988" y="1809750"/>
              <a:ext cx="3810000" cy="3733800"/>
              <a:chOff x="1200" y="1152"/>
              <a:chExt cx="2400" cy="2352"/>
            </a:xfrm>
          </p:grpSpPr>
          <p:sp>
            <p:nvSpPr>
              <p:cNvPr id="7" name="Oval 4">
                <a:extLst>
                  <a:ext uri="{FF2B5EF4-FFF2-40B4-BE49-F238E27FC236}">
                    <a16:creationId xmlns:a16="http://schemas.microsoft.com/office/drawing/2014/main" id="{84C5EC37-1B4E-425A-ADCB-262706C797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1152"/>
                <a:ext cx="2400" cy="2352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ea typeface="华文彩云" panose="02010800040101010101" pitchFamily="2" charset="-122"/>
                </a:endParaRPr>
              </a:p>
            </p:txBody>
          </p:sp>
          <p:sp>
            <p:nvSpPr>
              <p:cNvPr id="8" name="Oval 5">
                <a:extLst>
                  <a:ext uri="{FF2B5EF4-FFF2-40B4-BE49-F238E27FC236}">
                    <a16:creationId xmlns:a16="http://schemas.microsoft.com/office/drawing/2014/main" id="{26D73E68-6687-4F2C-9F21-983E4D425B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1776"/>
                <a:ext cx="1152" cy="1152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ea typeface="华文彩云" panose="02010800040101010101" pitchFamily="2" charset="-122"/>
                </a:endParaRPr>
              </a:p>
            </p:txBody>
          </p:sp>
          <p:sp>
            <p:nvSpPr>
              <p:cNvPr id="9" name="Oval 6">
                <a:extLst>
                  <a:ext uri="{FF2B5EF4-FFF2-40B4-BE49-F238E27FC236}">
                    <a16:creationId xmlns:a16="http://schemas.microsoft.com/office/drawing/2014/main" id="{2D2E265B-C305-43FC-85F8-F337BFBDB2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2064"/>
                <a:ext cx="576" cy="576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ea typeface="华文彩云" panose="02010800040101010101" pitchFamily="2" charset="-122"/>
                </a:endParaRPr>
              </a:p>
            </p:txBody>
          </p:sp>
          <p:sp>
            <p:nvSpPr>
              <p:cNvPr id="10" name="Oval 7">
                <a:extLst>
                  <a:ext uri="{FF2B5EF4-FFF2-40B4-BE49-F238E27FC236}">
                    <a16:creationId xmlns:a16="http://schemas.microsoft.com/office/drawing/2014/main" id="{E81E9507-738B-4F30-B6B0-21A6E974C8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6" y="2208"/>
                <a:ext cx="288" cy="288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ea typeface="华文彩云" panose="02010800040101010101" pitchFamily="2" charset="-122"/>
                </a:endParaRPr>
              </a:p>
            </p:txBody>
          </p:sp>
          <p:sp>
            <p:nvSpPr>
              <p:cNvPr id="11" name="Oval 8">
                <a:extLst>
                  <a:ext uri="{FF2B5EF4-FFF2-40B4-BE49-F238E27FC236}">
                    <a16:creationId xmlns:a16="http://schemas.microsoft.com/office/drawing/2014/main" id="{97E520FA-D78C-49F7-850E-702FC9C8CE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304"/>
                <a:ext cx="96" cy="96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ea typeface="华文彩云" panose="02010800040101010101" pitchFamily="2" charset="-122"/>
                </a:endParaRPr>
              </a:p>
            </p:txBody>
          </p:sp>
          <p:sp>
            <p:nvSpPr>
              <p:cNvPr id="12" name="Line 9">
                <a:extLst>
                  <a:ext uri="{FF2B5EF4-FFF2-40B4-BE49-F238E27FC236}">
                    <a16:creationId xmlns:a16="http://schemas.microsoft.com/office/drawing/2014/main" id="{C8F326F2-1AE4-4C5B-B81E-9DB9F797A0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0" y="2352"/>
                <a:ext cx="2400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" name="Line 10">
                <a:extLst>
                  <a:ext uri="{FF2B5EF4-FFF2-40B4-BE49-F238E27FC236}">
                    <a16:creationId xmlns:a16="http://schemas.microsoft.com/office/drawing/2014/main" id="{C4A62F21-37E1-4E4C-8E15-2DD85403B4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2" y="1728"/>
                <a:ext cx="2064" cy="120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" name="Line 11">
                <a:extLst>
                  <a:ext uri="{FF2B5EF4-FFF2-40B4-BE49-F238E27FC236}">
                    <a16:creationId xmlns:a16="http://schemas.microsoft.com/office/drawing/2014/main" id="{EBC9A366-7864-4596-AEA0-3B6617EC59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24" y="1344"/>
                <a:ext cx="1152" cy="2016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" name="Line 12">
                <a:extLst>
                  <a:ext uri="{FF2B5EF4-FFF2-40B4-BE49-F238E27FC236}">
                    <a16:creationId xmlns:a16="http://schemas.microsoft.com/office/drawing/2014/main" id="{EC20013B-F894-412A-B143-8196117A84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00" y="1200"/>
                <a:ext cx="0" cy="2304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" name="Line 13">
                <a:extLst>
                  <a:ext uri="{FF2B5EF4-FFF2-40B4-BE49-F238E27FC236}">
                    <a16:creationId xmlns:a16="http://schemas.microsoft.com/office/drawing/2014/main" id="{2BC60A16-E205-4F3B-9D5D-386147D6DA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824" y="1344"/>
                <a:ext cx="1152" cy="2016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" name="Line 14">
                <a:extLst>
                  <a:ext uri="{FF2B5EF4-FFF2-40B4-BE49-F238E27FC236}">
                    <a16:creationId xmlns:a16="http://schemas.microsoft.com/office/drawing/2014/main" id="{66286FD6-47FF-44EE-B5AE-781068D9C5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392" y="1776"/>
                <a:ext cx="2016" cy="1152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8" name="Text Box 18">
              <a:extLst>
                <a:ext uri="{FF2B5EF4-FFF2-40B4-BE49-F238E27FC236}">
                  <a16:creationId xmlns:a16="http://schemas.microsoft.com/office/drawing/2014/main" id="{4AEBC7AC-F69E-4705-92EA-7011ACFB5F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7750" y="2238375"/>
              <a:ext cx="388620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 dirty="0">
                  <a:solidFill>
                    <a:srgbClr val="FF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检查落在每个</a:t>
              </a:r>
              <a:r>
                <a:rPr lang="en-US" altLang="zh-CN" sz="2000" dirty="0">
                  <a:solidFill>
                    <a:srgbClr val="FF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bin</a:t>
              </a:r>
              <a:r>
                <a:rPr lang="zh-CN" altLang="en-US" sz="2000" dirty="0">
                  <a:solidFill>
                    <a:srgbClr val="FF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区间中的点的数量</a:t>
              </a:r>
              <a:r>
                <a:rPr lang="en-US" altLang="zh-CN" sz="2000" dirty="0">
                  <a:solidFill>
                    <a:srgbClr val="FF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:</a:t>
              </a:r>
            </a:p>
          </p:txBody>
        </p:sp>
        <p:sp>
          <p:nvSpPr>
            <p:cNvPr id="19" name="Text Box 19">
              <a:extLst>
                <a:ext uri="{FF2B5EF4-FFF2-40B4-BE49-F238E27FC236}">
                  <a16:creationId xmlns:a16="http://schemas.microsoft.com/office/drawing/2014/main" id="{11F5B3DD-41D9-4CF2-9362-8B6818CD86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9200" y="3048000"/>
              <a:ext cx="2438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ea typeface="华文彩云" panose="02010800040101010101" pitchFamily="2" charset="-122"/>
                </a:rPr>
                <a:t>Count = 4</a:t>
              </a:r>
            </a:p>
          </p:txBody>
        </p:sp>
        <p:sp>
          <p:nvSpPr>
            <p:cNvPr id="20" name="Text Box 20">
              <a:extLst>
                <a:ext uri="{FF2B5EF4-FFF2-40B4-BE49-F238E27FC236}">
                  <a16:creationId xmlns:a16="http://schemas.microsoft.com/office/drawing/2014/main" id="{B747BA8A-B499-442E-87BF-101D28DE68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9200" y="4267200"/>
              <a:ext cx="2438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ea typeface="华文彩云" panose="02010800040101010101" pitchFamily="2" charset="-122"/>
                </a:rPr>
                <a:t>Count = 10</a:t>
              </a:r>
            </a:p>
          </p:txBody>
        </p:sp>
        <p:sp>
          <p:nvSpPr>
            <p:cNvPr id="21" name="Line 21">
              <a:extLst>
                <a:ext uri="{FF2B5EF4-FFF2-40B4-BE49-F238E27FC236}">
                  <a16:creationId xmlns:a16="http://schemas.microsoft.com/office/drawing/2014/main" id="{F77C4827-5C20-4FD9-B51C-F05AA925E3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62400" y="3124200"/>
              <a:ext cx="1066800" cy="152400"/>
            </a:xfrm>
            <a:prstGeom prst="line">
              <a:avLst/>
            </a:prstGeom>
            <a:ln>
              <a:headEnd type="none" w="sm" len="sm"/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2" name="Line 22">
              <a:extLst>
                <a:ext uri="{FF2B5EF4-FFF2-40B4-BE49-F238E27FC236}">
                  <a16:creationId xmlns:a16="http://schemas.microsoft.com/office/drawing/2014/main" id="{0066539E-CB48-46E7-81AA-9EFF4764CB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33800" y="4495800"/>
              <a:ext cx="1295400" cy="152400"/>
            </a:xfrm>
            <a:prstGeom prst="line">
              <a:avLst/>
            </a:prstGeom>
            <a:ln>
              <a:headEnd type="none" w="sm" len="sm"/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3" name="Text Box 23">
              <a:extLst>
                <a:ext uri="{FF2B5EF4-FFF2-40B4-BE49-F238E27FC236}">
                  <a16:creationId xmlns:a16="http://schemas.microsoft.com/office/drawing/2014/main" id="{3B80BAF4-A3CE-4B91-8053-1A7BB902E2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5334000" y="3657600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ea typeface="华文彩云" panose="02010800040101010101" pitchFamily="2" charset="-122"/>
                </a:rPr>
                <a:t>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3595576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472066" y="2174875"/>
            <a:ext cx="4155803" cy="2432569"/>
            <a:chOff x="1127125" y="2231485"/>
            <a:chExt cx="7188200" cy="4267200"/>
          </a:xfrm>
        </p:grpSpPr>
        <p:pic>
          <p:nvPicPr>
            <p:cNvPr id="15" name="Picture 2" descr="sample_A2">
              <a:extLst>
                <a:ext uri="{FF2B5EF4-FFF2-40B4-BE49-F238E27FC236}">
                  <a16:creationId xmlns:a16="http://schemas.microsoft.com/office/drawing/2014/main" id="{7F12FDBC-56EB-433C-87DE-BB5323C80C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4725" y="2231485"/>
              <a:ext cx="3530600" cy="426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3" descr="sample_A">
              <a:extLst>
                <a:ext uri="{FF2B5EF4-FFF2-40B4-BE49-F238E27FC236}">
                  <a16:creationId xmlns:a16="http://schemas.microsoft.com/office/drawing/2014/main" id="{61EE7F40-C457-49EF-A8F7-977D150BAD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7125" y="2231485"/>
              <a:ext cx="3444875" cy="426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F01E35DC-5AB9-4AC8-ADAC-32C080740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形状上下文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极坐标空间划分涉及两个变量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和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/>
                  <a:t>，轮廓点分布的直方图可以用二维矩阵表示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67" t="-1350" r="-9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55F9E8CB-81CE-4D3B-97F8-FB615CC67241}"/>
              </a:ext>
            </a:extLst>
          </p:cNvPr>
          <p:cNvGrpSpPr/>
          <p:nvPr/>
        </p:nvGrpSpPr>
        <p:grpSpPr>
          <a:xfrm>
            <a:off x="1272964" y="3088511"/>
            <a:ext cx="6573654" cy="3673433"/>
            <a:chOff x="685800" y="2336800"/>
            <a:chExt cx="7391400" cy="4044950"/>
          </a:xfrm>
        </p:grpSpPr>
        <p:pic>
          <p:nvPicPr>
            <p:cNvPr id="6" name="Picture 9" descr="S:\pami\shape\jpg\example_A_6.jpeg">
              <a:extLst>
                <a:ext uri="{FF2B5EF4-FFF2-40B4-BE49-F238E27FC236}">
                  <a16:creationId xmlns:a16="http://schemas.microsoft.com/office/drawing/2014/main" id="{5A546CF1-C4ED-499F-9EA2-E24880570E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4430713"/>
              <a:ext cx="2286000" cy="1951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0" descr="S:\pami\shape\jpg\example_A_7.jpeg">
              <a:extLst>
                <a:ext uri="{FF2B5EF4-FFF2-40B4-BE49-F238E27FC236}">
                  <a16:creationId xmlns:a16="http://schemas.microsoft.com/office/drawing/2014/main" id="{86FB57A0-B439-4AC1-B8B8-2EC77C349F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1200" y="4403725"/>
              <a:ext cx="2286000" cy="1951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1" descr="S:\pami\shape\jpg\example_A_8.jpeg">
              <a:extLst>
                <a:ext uri="{FF2B5EF4-FFF2-40B4-BE49-F238E27FC236}">
                  <a16:creationId xmlns:a16="http://schemas.microsoft.com/office/drawing/2014/main" id="{6121A2FC-AEB2-49DD-A3B4-5B791BFA2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4403725"/>
              <a:ext cx="2286000" cy="1951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Line 15">
              <a:extLst>
                <a:ext uri="{FF2B5EF4-FFF2-40B4-BE49-F238E27FC236}">
                  <a16:creationId xmlns:a16="http://schemas.microsoft.com/office/drawing/2014/main" id="{9F48347B-78F2-492F-803B-447E531E02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81200" y="2336800"/>
              <a:ext cx="866775" cy="2066925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Line 16">
              <a:extLst>
                <a:ext uri="{FF2B5EF4-FFF2-40B4-BE49-F238E27FC236}">
                  <a16:creationId xmlns:a16="http://schemas.microsoft.com/office/drawing/2014/main" id="{D43BE868-AA77-4407-8232-CDEED17CD6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18017" y="3191313"/>
              <a:ext cx="125584" cy="1212413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Line 17">
              <a:extLst>
                <a:ext uri="{FF2B5EF4-FFF2-40B4-BE49-F238E27FC236}">
                  <a16:creationId xmlns:a16="http://schemas.microsoft.com/office/drawing/2014/main" id="{D9BE5AE9-D6B5-437B-BF57-305477595B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19599" y="2460001"/>
              <a:ext cx="673691" cy="1943723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6800905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F6CDBA-40E0-4958-821A-E97461E7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形状上下文：性质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6DD486-895A-44ED-A52F-B6262E339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对平移变换具有不变性</a:t>
            </a:r>
            <a:endParaRPr lang="en-US" altLang="zh-CN" dirty="0"/>
          </a:p>
          <a:p>
            <a:r>
              <a:rPr lang="zh-CN" altLang="en-US" dirty="0"/>
              <a:t>通过选择合适的半径，可对缩放变换具有不变性</a:t>
            </a:r>
            <a:endParaRPr lang="en-US" altLang="zh-CN" dirty="0"/>
          </a:p>
          <a:p>
            <a:r>
              <a:rPr lang="zh-CN" altLang="en-US" dirty="0"/>
              <a:t>通过选择局部切向作为</a:t>
            </a:r>
            <a:r>
              <a:rPr lang="en-US" altLang="zh-CN" dirty="0"/>
              <a:t>bin</a:t>
            </a:r>
            <a:r>
              <a:rPr lang="zh-CN" altLang="en-US" dirty="0"/>
              <a:t>编号的参考方向，可对旋转具有不变性</a:t>
            </a:r>
            <a:endParaRPr lang="en-US" altLang="zh-CN" dirty="0"/>
          </a:p>
          <a:p>
            <a:r>
              <a:rPr lang="zh-CN" altLang="en-US" dirty="0"/>
              <a:t>可容忍小的仿射畸变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2049090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269520-9CBB-4353-B0BD-5D68B5D99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形状上下文：距离度量</a:t>
            </a:r>
          </a:p>
        </p:txBody>
      </p:sp>
      <p:pic>
        <p:nvPicPr>
          <p:cNvPr id="5" name="Picture 26" descr="S:\iccv01\gif\matched_A.gif">
            <a:extLst>
              <a:ext uri="{FF2B5EF4-FFF2-40B4-BE49-F238E27FC236}">
                <a16:creationId xmlns:a16="http://schemas.microsoft.com/office/drawing/2014/main" id="{EDEA8C39-29D1-45CA-8F08-7151B8EEA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41" y="3773104"/>
            <a:ext cx="2347004" cy="2920716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7" descr="S:\pami\shape\jpg\example_A_6.jpeg">
            <a:extLst>
              <a:ext uri="{FF2B5EF4-FFF2-40B4-BE49-F238E27FC236}">
                <a16:creationId xmlns:a16="http://schemas.microsoft.com/office/drawing/2014/main" id="{15EE7C20-9F21-419D-8F40-62F9522B0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43" y="1817706"/>
            <a:ext cx="1676400" cy="143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8" descr="S:\pami\shape\jpg\example_A_8.jpeg">
            <a:extLst>
              <a:ext uri="{FF2B5EF4-FFF2-40B4-BE49-F238E27FC236}">
                <a16:creationId xmlns:a16="http://schemas.microsoft.com/office/drawing/2014/main" id="{332671DE-0D4F-452C-BFAB-6C6B93C84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543" y="1817706"/>
            <a:ext cx="1676400" cy="143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22">
            <a:extLst>
              <a:ext uri="{FF2B5EF4-FFF2-40B4-BE49-F238E27FC236}">
                <a16:creationId xmlns:a16="http://schemas.microsoft.com/office/drawing/2014/main" id="{F2EFD99B-7E7F-484E-8027-39358DBE3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7653" y="1363292"/>
            <a:ext cx="381802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dirty="0">
                <a:latin typeface="宋体" panose="02010600030101010101" pitchFamily="2" charset="-122"/>
              </a:rPr>
              <a:t>基于</a:t>
            </a:r>
            <a:r>
              <a:rPr lang="en-US" altLang="zh-CN" sz="2000" dirty="0">
                <a:ea typeface="华文彩云" panose="02010800040101010101" pitchFamily="2" charset="-122"/>
              </a:rPr>
              <a:t>Chi Squared distance</a:t>
            </a:r>
            <a:r>
              <a:rPr lang="zh-CN" altLang="en-US" sz="2000" dirty="0">
                <a:latin typeface="宋体" panose="02010600030101010101" pitchFamily="2" charset="-122"/>
              </a:rPr>
              <a:t>，计算两个轮廓的距离：</a:t>
            </a:r>
            <a:r>
              <a:rPr lang="en-US" altLang="zh-CN" sz="2000" dirty="0">
                <a:latin typeface="宋体" panose="02010600030101010101" pitchFamily="2" charset="-122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23">
                <a:extLst>
                  <a:ext uri="{FF2B5EF4-FFF2-40B4-BE49-F238E27FC236}">
                    <a16:creationId xmlns:a16="http://schemas.microsoft.com/office/drawing/2014/main" id="{CD0EB063-27CE-4769-BBA8-7637321C08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40187" y="4090988"/>
                <a:ext cx="4747678" cy="7369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342900" indent="-342900" eaLnBrk="1" hangingPunct="1">
                  <a:spcBef>
                    <a:spcPct val="5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latin typeface="宋体" panose="02010600030101010101" pitchFamily="2" charset="-122"/>
                  </a:rPr>
                  <a:t>利用匹配代价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200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000" dirty="0">
                    <a:latin typeface="宋体" panose="02010600030101010101" pitchFamily="2" charset="-122"/>
                  </a:rPr>
                  <a:t>通过求解线性分配问题，得到两组轮廓点的对应关系：</a:t>
                </a:r>
                <a:endParaRPr lang="en-US" altLang="zh-CN" sz="2000" dirty="0"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9" name="Text Box 23">
                <a:extLst>
                  <a:ext uri="{FF2B5EF4-FFF2-40B4-BE49-F238E27FC236}">
                    <a16:creationId xmlns:a16="http://schemas.microsoft.com/office/drawing/2014/main" id="{CD0EB063-27CE-4769-BBA8-7637321C0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40187" y="4090988"/>
                <a:ext cx="4747678" cy="736933"/>
              </a:xfrm>
              <a:prstGeom prst="rect">
                <a:avLst/>
              </a:prstGeom>
              <a:blipFill>
                <a:blip r:embed="rId5"/>
                <a:stretch>
                  <a:fillRect l="-1155" t="-6612" b="-1405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ine 24">
            <a:extLst>
              <a:ext uri="{FF2B5EF4-FFF2-40B4-BE49-F238E27FC236}">
                <a16:creationId xmlns:a16="http://schemas.microsoft.com/office/drawing/2014/main" id="{4CD10148-B9F8-4D20-8954-1AEA75634B8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01988" y="4548188"/>
            <a:ext cx="762000" cy="1587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1" name="Picture 27" descr="S:\iccv01\gif\chisq_eqn.gif">
            <a:extLst>
              <a:ext uri="{FF2B5EF4-FFF2-40B4-BE49-F238E27FC236}">
                <a16:creationId xmlns:a16="http://schemas.microsoft.com/office/drawing/2014/main" id="{5D74254F-6890-4AC0-8780-2CCC51CC3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143" y="2099259"/>
            <a:ext cx="3328753" cy="1051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8" descr="S:\iccv01\gif\h_i.gif">
            <a:extLst>
              <a:ext uri="{FF2B5EF4-FFF2-40B4-BE49-F238E27FC236}">
                <a16:creationId xmlns:a16="http://schemas.microsoft.com/office/drawing/2014/main" id="{FF8CE8FB-FFAE-4245-AA73-EBB19CA3F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943" y="1360506"/>
            <a:ext cx="9144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9" descr="S:\iccv01\gif\h_j.gif">
            <a:extLst>
              <a:ext uri="{FF2B5EF4-FFF2-40B4-BE49-F238E27FC236}">
                <a16:creationId xmlns:a16="http://schemas.microsoft.com/office/drawing/2014/main" id="{34F97BC6-ACA2-48C0-BCA0-D809A4AF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543" y="1360506"/>
            <a:ext cx="91440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7EC5905A-E820-40B2-A02A-0395F531D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143" y="4982485"/>
            <a:ext cx="2756480" cy="785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3">
            <a:extLst>
              <a:ext uri="{FF2B5EF4-FFF2-40B4-BE49-F238E27FC236}">
                <a16:creationId xmlns:a16="http://schemas.microsoft.com/office/drawing/2014/main" id="{BE15CBE7-0350-4A3B-B307-C39B77E674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8927" y="6060498"/>
            <a:ext cx="3518912" cy="400110"/>
          </a:xfrm>
          <a:prstGeom prst="rect">
            <a:avLst/>
          </a:prstGeom>
          <a:ln/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>
                <a:latin typeface="宋体" panose="02010600030101010101" pitchFamily="2" charset="-122"/>
              </a:rPr>
              <a:t>二分图匹配算法</a:t>
            </a:r>
            <a:r>
              <a:rPr lang="en-US" altLang="zh-CN" sz="2000" dirty="0">
                <a:latin typeface="宋体" panose="02010600030101010101" pitchFamily="2" charset="-122"/>
              </a:rPr>
              <a:t>: </a:t>
            </a:r>
            <a:r>
              <a:rPr lang="zh-CN" altLang="en-US" sz="2000" dirty="0">
                <a:latin typeface="宋体" panose="02010600030101010101" pitchFamily="2" charset="-122"/>
              </a:rPr>
              <a:t>匈牙利算法</a:t>
            </a:r>
          </a:p>
        </p:txBody>
      </p:sp>
    </p:spTree>
    <p:extLst>
      <p:ext uri="{BB962C8B-B14F-4D97-AF65-F5344CB8AC3E}">
        <p14:creationId xmlns:p14="http://schemas.microsoft.com/office/powerpoint/2010/main" val="299493103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58A021-398D-457C-8248-D40E16E0D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形状上下文的应用</a:t>
            </a:r>
            <a:r>
              <a:rPr lang="en-US" altLang="zh-CN" dirty="0"/>
              <a:t>-I</a:t>
            </a:r>
            <a:endParaRPr lang="zh-CN" altLang="en-US" dirty="0"/>
          </a:p>
        </p:txBody>
      </p:sp>
      <p:pic>
        <p:nvPicPr>
          <p:cNvPr id="4" name="Picture 3" descr="S:\cbaivl2000\jpg\kimia_dataset.jpg">
            <a:extLst>
              <a:ext uri="{FF2B5EF4-FFF2-40B4-BE49-F238E27FC236}">
                <a16:creationId xmlns:a16="http://schemas.microsoft.com/office/drawing/2014/main" id="{BF321C67-BAE0-4D1E-AB9F-76D71DB66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53" y="1635644"/>
            <a:ext cx="2857500" cy="410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S:\cbaivl2000\jpg\kimia_CM_new.jpg">
            <a:extLst>
              <a:ext uri="{FF2B5EF4-FFF2-40B4-BE49-F238E27FC236}">
                <a16:creationId xmlns:a16="http://schemas.microsoft.com/office/drawing/2014/main" id="{8C64995C-D1C3-4A1F-8EFE-028B1593E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623" y="1594369"/>
            <a:ext cx="4098925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D5488AE5-1DC0-468C-8168-2914C0DB9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942" y="6292483"/>
            <a:ext cx="89755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zh-CN" sz="1400" dirty="0">
                <a:ea typeface="华文彩云" panose="02010800040101010101" pitchFamily="2" charset="-122"/>
              </a:rPr>
              <a:t>S. </a:t>
            </a:r>
            <a:r>
              <a:rPr lang="en-US" altLang="zh-CN" sz="1400" dirty="0" err="1">
                <a:ea typeface="华文彩云" panose="02010800040101010101" pitchFamily="2" charset="-122"/>
              </a:rPr>
              <a:t>Belongie</a:t>
            </a:r>
            <a:r>
              <a:rPr lang="en-US" altLang="zh-CN" sz="1400" dirty="0">
                <a:ea typeface="华文彩云" panose="02010800040101010101" pitchFamily="2" charset="-122"/>
              </a:rPr>
              <a:t>, J. Malik, and J. </a:t>
            </a:r>
            <a:r>
              <a:rPr lang="en-US" altLang="zh-CN" sz="1400" dirty="0" err="1">
                <a:ea typeface="华文彩云" panose="02010800040101010101" pitchFamily="2" charset="-122"/>
              </a:rPr>
              <a:t>Puzicha</a:t>
            </a:r>
            <a:r>
              <a:rPr lang="en-US" altLang="zh-CN" sz="1400" dirty="0">
                <a:ea typeface="华文彩云" panose="02010800040101010101" pitchFamily="2" charset="-122"/>
              </a:rPr>
              <a:t>, “Shape matching and object recognition using shape contexts”, IEEE TPAMI 2002.</a:t>
            </a:r>
            <a:endParaRPr lang="zh-CN" altLang="en-US" sz="1400" dirty="0">
              <a:ea typeface="华文彩云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3179222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14E052-80EC-42B7-B26F-5FA4A7329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形状上下文的应用</a:t>
            </a:r>
            <a:r>
              <a:rPr lang="en-US" altLang="zh-CN" dirty="0"/>
              <a:t>-II: </a:t>
            </a:r>
            <a:r>
              <a:rPr lang="zh-CN" altLang="en-US" dirty="0"/>
              <a:t>商标检索</a:t>
            </a:r>
          </a:p>
        </p:txBody>
      </p:sp>
      <p:pic>
        <p:nvPicPr>
          <p:cNvPr id="4" name="Picture 4" descr="S:\pami\shape\jpg\trademarks.jpg">
            <a:extLst>
              <a:ext uri="{FF2B5EF4-FFF2-40B4-BE49-F238E27FC236}">
                <a16:creationId xmlns:a16="http://schemas.microsoft.com/office/drawing/2014/main" id="{ECE1EE19-A2E5-4E24-984E-E67734F4B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724"/>
          <a:stretch>
            <a:fillRect/>
          </a:stretch>
        </p:blipFill>
        <p:spPr bwMode="auto">
          <a:xfrm>
            <a:off x="179388" y="1825625"/>
            <a:ext cx="4427537" cy="409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S:\pami\shape\jpg\trademarks.jpg">
            <a:extLst>
              <a:ext uri="{FF2B5EF4-FFF2-40B4-BE49-F238E27FC236}">
                <a16:creationId xmlns:a16="http://schemas.microsoft.com/office/drawing/2014/main" id="{63FA36BF-AA42-4601-886D-8B7F7EE1C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76"/>
          <a:stretch>
            <a:fillRect/>
          </a:stretch>
        </p:blipFill>
        <p:spPr bwMode="auto">
          <a:xfrm>
            <a:off x="4727575" y="1822450"/>
            <a:ext cx="4143375" cy="410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D5488AE5-1DC0-468C-8168-2914C0DB9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942" y="6292483"/>
            <a:ext cx="89755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zh-CN" sz="1400" dirty="0">
                <a:ea typeface="华文彩云" panose="02010800040101010101" pitchFamily="2" charset="-122"/>
              </a:rPr>
              <a:t>S. </a:t>
            </a:r>
            <a:r>
              <a:rPr lang="en-US" altLang="zh-CN" sz="1400" dirty="0" err="1">
                <a:ea typeface="华文彩云" panose="02010800040101010101" pitchFamily="2" charset="-122"/>
              </a:rPr>
              <a:t>Belongie</a:t>
            </a:r>
            <a:r>
              <a:rPr lang="en-US" altLang="zh-CN" sz="1400" dirty="0">
                <a:ea typeface="华文彩云" panose="02010800040101010101" pitchFamily="2" charset="-122"/>
              </a:rPr>
              <a:t>, J. Malik, and J. </a:t>
            </a:r>
            <a:r>
              <a:rPr lang="en-US" altLang="zh-CN" sz="1400" dirty="0" err="1">
                <a:ea typeface="华文彩云" panose="02010800040101010101" pitchFamily="2" charset="-122"/>
              </a:rPr>
              <a:t>Puzicha</a:t>
            </a:r>
            <a:r>
              <a:rPr lang="en-US" altLang="zh-CN" sz="1400" dirty="0">
                <a:ea typeface="华文彩云" panose="02010800040101010101" pitchFamily="2" charset="-122"/>
              </a:rPr>
              <a:t>, “Shape matching and object recognition using shape contexts”, IEEE TPAMI 2002.</a:t>
            </a:r>
            <a:endParaRPr lang="zh-CN" altLang="en-US" sz="1400" dirty="0">
              <a:ea typeface="华文彩云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686883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9D4A92-8BA0-446A-B68B-6264C8252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灰度直方图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192271-BED2-4C66-AE19-46D5D8F50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一幅图像由不同灰度值的像素组成，图像中</a:t>
            </a:r>
            <a:r>
              <a:rPr lang="zh-CN" altLang="en-US" b="1" dirty="0">
                <a:solidFill>
                  <a:srgbClr val="C00000"/>
                </a:solidFill>
              </a:rPr>
              <a:t>灰度的分布</a:t>
            </a:r>
            <a:r>
              <a:rPr lang="zh-CN" altLang="en-US" dirty="0"/>
              <a:t>情况是该图像的一个重要特征。</a:t>
            </a:r>
            <a:endParaRPr lang="en-US" altLang="zh-CN" dirty="0"/>
          </a:p>
          <a:p>
            <a:pPr lvl="1"/>
            <a:r>
              <a:rPr lang="zh-CN" altLang="en-US" dirty="0"/>
              <a:t>灰度直方图对图像几何变换具有不变性</a:t>
            </a:r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1202743" y="2701572"/>
            <a:ext cx="7122579" cy="3797762"/>
            <a:chOff x="789696" y="2474215"/>
            <a:chExt cx="7656357" cy="407898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698B2F8-31D8-4DEC-8F6B-678A157DA2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3249" r="644"/>
            <a:stretch/>
          </p:blipFill>
          <p:spPr>
            <a:xfrm>
              <a:off x="789696" y="5370896"/>
              <a:ext cx="7570957" cy="1182303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940" y="2510134"/>
              <a:ext cx="2464905" cy="2500399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7349" y="2474215"/>
              <a:ext cx="3708704" cy="2516620"/>
            </a:xfrm>
            <a:prstGeom prst="rect">
              <a:avLst/>
            </a:prstGeom>
          </p:spPr>
        </p:pic>
        <p:sp>
          <p:nvSpPr>
            <p:cNvPr id="7" name="下箭头 6"/>
            <p:cNvSpPr/>
            <p:nvPr/>
          </p:nvSpPr>
          <p:spPr bwMode="auto">
            <a:xfrm>
              <a:off x="2103120" y="5165431"/>
              <a:ext cx="331834" cy="371534"/>
            </a:xfrm>
            <a:prstGeom prst="downArrow">
              <a:avLst/>
            </a:prstGeom>
            <a:ln/>
            <a:ex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charset="0"/>
                <a:buChar char="•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黑体" charset="0"/>
                <a:cs typeface="黑体" charset="0"/>
              </a:endParaRPr>
            </a:p>
          </p:txBody>
        </p:sp>
        <p:sp>
          <p:nvSpPr>
            <p:cNvPr id="8" name="下箭头 7"/>
            <p:cNvSpPr/>
            <p:nvPr/>
          </p:nvSpPr>
          <p:spPr bwMode="auto">
            <a:xfrm flipV="1">
              <a:off x="6606139" y="5156904"/>
              <a:ext cx="348114" cy="388588"/>
            </a:xfrm>
            <a:prstGeom prst="downArrow">
              <a:avLst/>
            </a:prstGeom>
            <a:ln/>
            <a:ex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charset="0"/>
                <a:buChar char="•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黑体" charset="0"/>
                <a:cs typeface="黑体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923077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57075F-37DB-4E12-95DD-DD7BB6FCE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灰度直方图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C0E5F3-4D0E-47BE-9C0C-649D36B56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根据直方图的形态可以大致推断图像质量的好坏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B2DD18-C34D-4F7C-BC07-DD7602C7E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170" y="2069070"/>
            <a:ext cx="7198260" cy="401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7827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11696F-8322-4CDB-B418-BD2A5FF93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灰度直方图的比较计算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ED9FF3-C40B-4E9D-B139-679308D61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直方图的相关系数（事先对直方图进行 </a:t>
            </a:r>
            <a:r>
              <a:rPr lang="en-US" altLang="zh-CN" i="1" dirty="0">
                <a:latin typeface="+mn-lt"/>
              </a:rPr>
              <a:t>L</a:t>
            </a:r>
            <a:r>
              <a:rPr lang="en-US" altLang="zh-CN" baseline="-25000" dirty="0">
                <a:latin typeface="+mn-lt"/>
              </a:rPr>
              <a:t>2 </a:t>
            </a:r>
            <a:r>
              <a:rPr lang="zh-CN" altLang="en-US" dirty="0"/>
              <a:t>归一化）</a:t>
            </a:r>
            <a:endParaRPr lang="en-US" altLang="zh-CN" dirty="0"/>
          </a:p>
          <a:p>
            <a:pPr lvl="1"/>
            <a:r>
              <a:rPr lang="zh-CN" altLang="en-US" dirty="0"/>
              <a:t>值越高则越匹配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471487" lvl="1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其中                            ，</a:t>
            </a:r>
            <a:r>
              <a:rPr lang="en-US" altLang="zh-CN" i="1" dirty="0">
                <a:latin typeface="+mn-lt"/>
              </a:rPr>
              <a:t>N</a:t>
            </a:r>
            <a:r>
              <a:rPr lang="zh-CN" altLang="en-US" dirty="0"/>
              <a:t>为直方图 </a:t>
            </a:r>
            <a:r>
              <a:rPr lang="en-US" altLang="zh-CN" dirty="0"/>
              <a:t>bins </a:t>
            </a:r>
            <a:r>
              <a:rPr lang="zh-CN" altLang="en-US" dirty="0"/>
              <a:t>的个数</a:t>
            </a:r>
            <a:endParaRPr lang="en-US" altLang="zh-CN" dirty="0"/>
          </a:p>
          <a:p>
            <a:pPr marL="471487" lvl="1" indent="0">
              <a:buNone/>
            </a:pPr>
            <a:endParaRPr lang="en-US" altLang="zh-CN" dirty="0"/>
          </a:p>
          <a:p>
            <a:pPr marL="471487" lvl="1" indent="0">
              <a:buNone/>
            </a:pPr>
            <a:r>
              <a:rPr lang="en-US" altLang="zh-CN" dirty="0"/>
              <a:t>	</a:t>
            </a:r>
          </a:p>
          <a:p>
            <a:r>
              <a:rPr lang="zh-CN" altLang="en-US" dirty="0"/>
              <a:t>直方图相交</a:t>
            </a:r>
            <a:r>
              <a:rPr lang="en-US" altLang="zh-CN" dirty="0"/>
              <a:t>(intersection)</a:t>
            </a:r>
            <a:r>
              <a:rPr lang="zh-CN" altLang="en-US" dirty="0"/>
              <a:t>，度量其相似性</a:t>
            </a:r>
            <a:endParaRPr lang="en-US" altLang="zh-CN" dirty="0"/>
          </a:p>
          <a:p>
            <a:pPr lvl="1"/>
            <a:r>
              <a:rPr lang="zh-CN" altLang="en-US" dirty="0"/>
              <a:t>事先对直方图进行</a:t>
            </a:r>
            <a:r>
              <a:rPr lang="en-US" altLang="zh-CN" sz="1800" i="1" dirty="0"/>
              <a:t>L</a:t>
            </a:r>
            <a:r>
              <a:rPr lang="en-US" altLang="zh-CN" sz="1800" baseline="-25000" dirty="0"/>
              <a:t>1</a:t>
            </a:r>
            <a:r>
              <a:rPr lang="zh-CN" altLang="en-US" dirty="0"/>
              <a:t>归一化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F52FDE-A3F6-48BC-BB08-2E7CBAF62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096" y="2407708"/>
            <a:ext cx="4937670" cy="90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8050EDE-0F25-4050-A4F3-80F477330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583" y="3530828"/>
            <a:ext cx="1869533" cy="61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576781" y="5561854"/>
                <a:ext cx="3453317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781" y="5561854"/>
                <a:ext cx="3453317" cy="6721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153" y="2588777"/>
            <a:ext cx="298355" cy="396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8"/>
          <a:stretch/>
        </p:blipFill>
        <p:spPr>
          <a:xfrm>
            <a:off x="6107229" y="5171212"/>
            <a:ext cx="2159584" cy="162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69972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29F61B-CD15-4819-BF3A-389BB2E4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图像特征表达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243054-CC0A-4ADC-AB85-C803659B4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基于全局特征的图像表达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Histogram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Color Name</a:t>
            </a:r>
          </a:p>
          <a:p>
            <a:pPr lvl="1"/>
            <a:r>
              <a:rPr lang="en-US" altLang="zh-CN" dirty="0"/>
              <a:t>GIST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基于局部特征的图像表达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23810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1D3115-520E-4ABD-A719-D6C3FF2C4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Name</a:t>
            </a:r>
            <a:r>
              <a:rPr lang="zh-CN" altLang="en-US" dirty="0"/>
              <a:t>：一种颜色描述的方法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558ADC-338E-4B0E-A73A-DFE28861C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定义：人们交流时用于描述颜色的词汇</a:t>
            </a:r>
            <a:endParaRPr lang="en-US" altLang="zh-CN" dirty="0"/>
          </a:p>
          <a:p>
            <a:pPr lvl="1"/>
            <a:r>
              <a:rPr lang="en-US" altLang="zh-CN" dirty="0"/>
              <a:t>e.g. </a:t>
            </a:r>
            <a:r>
              <a:rPr lang="zh-CN" altLang="en-US" dirty="0"/>
              <a:t>蓝色、红色、绿色 </a:t>
            </a:r>
            <a:r>
              <a:rPr lang="en-US" altLang="zh-CN" dirty="0"/>
              <a:t>…</a:t>
            </a:r>
            <a:endParaRPr lang="zh-CN" altLang="en-US" dirty="0"/>
          </a:p>
          <a:p>
            <a:r>
              <a:rPr lang="en-US" altLang="zh-CN" dirty="0"/>
              <a:t>Basic color terms (word)</a:t>
            </a:r>
            <a:r>
              <a:rPr lang="zh-CN" altLang="en-US" dirty="0"/>
              <a:t>：基本颜色术语</a:t>
            </a:r>
            <a:endParaRPr lang="en-US" altLang="zh-CN" dirty="0"/>
          </a:p>
          <a:p>
            <a:pPr lvl="1"/>
            <a:r>
              <a:rPr lang="zh-CN" altLang="en-US" dirty="0"/>
              <a:t>无统一可操作的定义，一般可指</a:t>
            </a:r>
            <a:endParaRPr lang="en-US" altLang="zh-CN" dirty="0"/>
          </a:p>
          <a:p>
            <a:pPr lvl="2"/>
            <a:r>
              <a:rPr lang="zh-CN" altLang="en-US" dirty="0"/>
              <a:t>可应用于描述绝大部分种类的物体</a:t>
            </a:r>
            <a:endParaRPr lang="en-US" altLang="zh-CN" dirty="0"/>
          </a:p>
          <a:p>
            <a:pPr lvl="2"/>
            <a:r>
              <a:rPr lang="zh-CN" altLang="en-US" dirty="0"/>
              <a:t>不包含于其它基本颜色</a:t>
            </a:r>
            <a:endParaRPr lang="en-US" altLang="zh-CN" dirty="0"/>
          </a:p>
          <a:p>
            <a:pPr lvl="3"/>
            <a:r>
              <a:rPr lang="zh-CN" altLang="en-US" dirty="0"/>
              <a:t>深红</a:t>
            </a:r>
            <a:r>
              <a:rPr lang="en-US" altLang="zh-CN" dirty="0"/>
              <a:t>(crimson)</a:t>
            </a:r>
            <a:r>
              <a:rPr lang="zh-CN" altLang="en-US" dirty="0"/>
              <a:t>，鲜红</a:t>
            </a:r>
            <a:r>
              <a:rPr lang="en-US" altLang="zh-CN" dirty="0"/>
              <a:t>(scarlet)</a:t>
            </a:r>
            <a:r>
              <a:rPr lang="zh-CN" altLang="en-US" dirty="0"/>
              <a:t>不是基本颜色，同属于红色</a:t>
            </a:r>
            <a:r>
              <a:rPr lang="en-US" altLang="zh-CN" dirty="0"/>
              <a:t>(red)</a:t>
            </a:r>
          </a:p>
          <a:p>
            <a:pPr lvl="2"/>
            <a:r>
              <a:rPr lang="zh-CN" altLang="en-US" dirty="0"/>
              <a:t>该语言的绝大部分使用者对这些词汇的使用都是一致的</a:t>
            </a:r>
            <a:endParaRPr lang="en-US" altLang="zh-CN" dirty="0"/>
          </a:p>
          <a:p>
            <a:pPr lvl="2"/>
            <a:r>
              <a:rPr lang="zh-CN" altLang="en-US" dirty="0"/>
              <a:t>不同的语言间基本颜色的描述通常是共享的</a:t>
            </a:r>
            <a:endParaRPr lang="en-US" altLang="zh-CN" dirty="0"/>
          </a:p>
          <a:p>
            <a:pPr lvl="3"/>
            <a:r>
              <a:rPr lang="zh-CN" altLang="en-US" dirty="0"/>
              <a:t>中文里有红色，英语也有 </a:t>
            </a:r>
            <a:r>
              <a:rPr lang="en-US" altLang="zh-CN" dirty="0"/>
              <a:t>red</a:t>
            </a:r>
          </a:p>
          <a:p>
            <a:pPr lvl="2"/>
            <a:r>
              <a:rPr lang="en-US" altLang="zh-CN" dirty="0"/>
              <a:t>…</a:t>
            </a:r>
          </a:p>
          <a:p>
            <a:r>
              <a:rPr lang="zh-CN" altLang="en-US" dirty="0"/>
              <a:t>不同语言的 </a:t>
            </a:r>
            <a:r>
              <a:rPr lang="en-US" altLang="zh-CN" dirty="0"/>
              <a:t>Basic color terms </a:t>
            </a:r>
            <a:r>
              <a:rPr lang="zh-CN" altLang="en-US" dirty="0"/>
              <a:t>的数量是不一致的</a:t>
            </a:r>
            <a:endParaRPr lang="en-US" altLang="zh-CN" dirty="0"/>
          </a:p>
          <a:p>
            <a:pPr lvl="1"/>
            <a:r>
              <a:rPr lang="zh-CN" altLang="en-US" dirty="0"/>
              <a:t>原始：黑白</a:t>
            </a:r>
            <a:r>
              <a:rPr lang="en-US" altLang="zh-CN" dirty="0"/>
              <a:t>2</a:t>
            </a:r>
            <a:r>
              <a:rPr lang="zh-CN" altLang="en-US" dirty="0"/>
              <a:t>种</a:t>
            </a:r>
            <a:endParaRPr lang="en-US" altLang="zh-CN" dirty="0"/>
          </a:p>
          <a:p>
            <a:pPr lvl="1"/>
            <a:r>
              <a:rPr lang="en-US" altLang="zh-CN" dirty="0"/>
              <a:t>Russian</a:t>
            </a:r>
            <a:r>
              <a:rPr lang="zh-CN" altLang="en-US" dirty="0"/>
              <a:t>：</a:t>
            </a:r>
            <a:r>
              <a:rPr lang="en-US" altLang="zh-CN" dirty="0"/>
              <a:t>12</a:t>
            </a:r>
            <a:r>
              <a:rPr lang="zh-CN" altLang="en-US" dirty="0"/>
              <a:t>种，</a:t>
            </a:r>
            <a:r>
              <a:rPr lang="en-US" altLang="zh-CN" dirty="0"/>
              <a:t>English</a:t>
            </a:r>
            <a:r>
              <a:rPr lang="zh-CN" altLang="en-US" dirty="0"/>
              <a:t>：</a:t>
            </a:r>
            <a:r>
              <a:rPr lang="en-US" altLang="zh-CN" dirty="0"/>
              <a:t>11</a:t>
            </a:r>
            <a:r>
              <a:rPr lang="zh-CN" altLang="en-US" dirty="0"/>
              <a:t>种</a:t>
            </a:r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4996082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USTC-DeepBlu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rofile">
      <a:majorFont>
        <a:latin typeface="Times New Roman"/>
        <a:ea typeface="黑体"/>
        <a:cs typeface="黑体"/>
      </a:majorFont>
      <a:minorFont>
        <a:latin typeface="Times New Roman"/>
        <a:ea typeface="黑体"/>
        <a:cs typeface="黑体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accent2"/>
          </a:buClr>
          <a:buSzTx/>
          <a:buFont typeface="Wingdings" charset="0"/>
          <a:buChar char="•"/>
          <a:tabLst/>
          <a:defRPr kumimoji="0" lang="zh-CN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黑体" charset="0"/>
            <a:cs typeface="黑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accent2"/>
          </a:buClr>
          <a:buSzTx/>
          <a:buFont typeface="Wingdings" charset="0"/>
          <a:buChar char="•"/>
          <a:tabLst/>
          <a:defRPr kumimoji="0" lang="zh-CN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黑体" charset="0"/>
            <a:cs typeface="黑体" charset="0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USTC-DeepBlue" id="{A61F68F3-0E6C-4EA4-B1E6-29A833CD64A8}" vid="{8102A5DC-8C51-49D5-B17E-FF8AB6D12D3C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USTC-DeepBlue</Template>
  <TotalTime>8099</TotalTime>
  <Words>2794</Words>
  <Application>Microsoft Office PowerPoint</Application>
  <PresentationFormat>全屏显示(4:3)</PresentationFormat>
  <Paragraphs>365</Paragraphs>
  <Slides>49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1" baseType="lpstr">
      <vt:lpstr>黑体</vt:lpstr>
      <vt:lpstr>华文彩云</vt:lpstr>
      <vt:lpstr>华文中宋</vt:lpstr>
      <vt:lpstr>宋体</vt:lpstr>
      <vt:lpstr>微软雅黑</vt:lpstr>
      <vt:lpstr>Arial</vt:lpstr>
      <vt:lpstr>Calibri</vt:lpstr>
      <vt:lpstr>Cambria Math</vt:lpstr>
      <vt:lpstr>Times New Roman</vt:lpstr>
      <vt:lpstr>Verdana</vt:lpstr>
      <vt:lpstr>Wingdings</vt:lpstr>
      <vt:lpstr>USTC-DeepBlue</vt:lpstr>
      <vt:lpstr>第九章：图像特征表达</vt:lpstr>
      <vt:lpstr>图像特征表达的必要性</vt:lpstr>
      <vt:lpstr>图像特征表达</vt:lpstr>
      <vt:lpstr>直方图 (Histogram)</vt:lpstr>
      <vt:lpstr>灰度直方图</vt:lpstr>
      <vt:lpstr>灰度直方图</vt:lpstr>
      <vt:lpstr>灰度直方图的比较计算</vt:lpstr>
      <vt:lpstr>图像特征表达</vt:lpstr>
      <vt:lpstr>Color Name：一种颜色描述的方法</vt:lpstr>
      <vt:lpstr>Color Name</vt:lpstr>
      <vt:lpstr>Computational Color Naming</vt:lpstr>
      <vt:lpstr>Color Names学习</vt:lpstr>
      <vt:lpstr>Color Names学习</vt:lpstr>
      <vt:lpstr>图像特征表达</vt:lpstr>
      <vt:lpstr>GIST</vt:lpstr>
      <vt:lpstr>GIST</vt:lpstr>
      <vt:lpstr>GIST</vt:lpstr>
      <vt:lpstr>GIST</vt:lpstr>
      <vt:lpstr>GIST</vt:lpstr>
      <vt:lpstr>图像表达</vt:lpstr>
      <vt:lpstr>局部二值模式 (Local Binary Pattern)</vt:lpstr>
      <vt:lpstr>局部二值模式 (Local Binary Pattern)</vt:lpstr>
      <vt:lpstr>LBP的扩展（环状LBP）</vt:lpstr>
      <vt:lpstr>LBP的扩展（环状LBP）</vt:lpstr>
      <vt:lpstr>局部二值模式 ：光照不变性</vt:lpstr>
      <vt:lpstr>局部二值模式 ：旋转不变性</vt:lpstr>
      <vt:lpstr>LBP等价模式 (Uniform Pattern LBP)</vt:lpstr>
      <vt:lpstr>LBP等价模式 (Uniform Pattern LBP)</vt:lpstr>
      <vt:lpstr>LBP的应用：LBP Histograms</vt:lpstr>
      <vt:lpstr>LBP：小结</vt:lpstr>
      <vt:lpstr>图像表达</vt:lpstr>
      <vt:lpstr>梯度方向直方图 (Histogram of Oriented Gradient, HOG)</vt:lpstr>
      <vt:lpstr>梯度方向直方图：梯度计算</vt:lpstr>
      <vt:lpstr>梯度方向直方图：直方图统计-I</vt:lpstr>
      <vt:lpstr>梯度方向直方图：直方图统计-II</vt:lpstr>
      <vt:lpstr>梯度方向直方图：直方图统计-III</vt:lpstr>
      <vt:lpstr>梯度方向直方图：直方图统计-IV</vt:lpstr>
      <vt:lpstr>块描述 (block descriptor)</vt:lpstr>
      <vt:lpstr>HOG特征可视化</vt:lpstr>
      <vt:lpstr>HOG：示例</vt:lpstr>
      <vt:lpstr>图像表达</vt:lpstr>
      <vt:lpstr>形状上下文（Shape Context）</vt:lpstr>
      <vt:lpstr>形状上下文：形状比较</vt:lpstr>
      <vt:lpstr>形状上下文</vt:lpstr>
      <vt:lpstr>形状上下文</vt:lpstr>
      <vt:lpstr>形状上下文：性质</vt:lpstr>
      <vt:lpstr>形状上下文：距离度量</vt:lpstr>
      <vt:lpstr>形状上下文的应用-I</vt:lpstr>
      <vt:lpstr>形状上下文的应用-II: 商标检索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《数字图像分析》课程提纲</dc:title>
  <dc:creator>Zhou</dc:creator>
  <cp:lastModifiedBy>Wengang Zhou</cp:lastModifiedBy>
  <cp:revision>396</cp:revision>
  <dcterms:created xsi:type="dcterms:W3CDTF">2019-02-15T10:21:12Z</dcterms:created>
  <dcterms:modified xsi:type="dcterms:W3CDTF">2024-11-28T02:17:56Z</dcterms:modified>
</cp:coreProperties>
</file>